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2" r:id="rId3"/>
    <p:sldId id="277" r:id="rId4"/>
    <p:sldId id="278" r:id="rId5"/>
    <p:sldId id="273" r:id="rId6"/>
    <p:sldId id="274" r:id="rId7"/>
    <p:sldId id="275" r:id="rId8"/>
    <p:sldId id="276" r:id="rId9"/>
  </p:sldIdLst>
  <p:sldSz cx="12192000" cy="6858000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556"/>
    <a:srgbClr val="427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7" autoAdjust="0"/>
    <p:restoredTop sz="94660"/>
  </p:normalViewPr>
  <p:slideViewPr>
    <p:cSldViewPr snapToGrid="0">
      <p:cViewPr>
        <p:scale>
          <a:sx n="73" d="100"/>
          <a:sy n="73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B38C5-78D7-4B5A-B9BF-F2F6F089FC4B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3FF350-F850-4F4C-A8DA-B1C405EDC52A}">
      <dgm:prSet phldrT="[Текст]"/>
      <dgm:spPr/>
      <dgm:t>
        <a:bodyPr/>
        <a:lstStyle/>
        <a:p>
          <a:r>
            <a:rPr lang="ru-RU" dirty="0"/>
            <a:t>Сокращение  числа частных образовательных учреждений после пандемии</a:t>
          </a:r>
        </a:p>
      </dgm:t>
    </dgm:pt>
    <dgm:pt modelId="{2346D577-92AF-4BF2-A05A-82A6FC3F2040}" type="parTrans" cxnId="{D757FAE7-85E4-4790-AD36-5B9457E30702}">
      <dgm:prSet/>
      <dgm:spPr/>
      <dgm:t>
        <a:bodyPr/>
        <a:lstStyle/>
        <a:p>
          <a:endParaRPr lang="ru-RU"/>
        </a:p>
      </dgm:t>
    </dgm:pt>
    <dgm:pt modelId="{710ACAFF-2362-4B24-87AC-2A2AC3551861}" type="sibTrans" cxnId="{D757FAE7-85E4-4790-AD36-5B9457E30702}">
      <dgm:prSet/>
      <dgm:spPr/>
      <dgm:t>
        <a:bodyPr/>
        <a:lstStyle/>
        <a:p>
          <a:endParaRPr lang="ru-RU"/>
        </a:p>
      </dgm:t>
    </dgm:pt>
    <dgm:pt modelId="{8E96A948-EA51-4372-86D3-8FACD30D57F4}">
      <dgm:prSet/>
      <dgm:spPr/>
      <dgm:t>
        <a:bodyPr/>
        <a:lstStyle/>
        <a:p>
          <a:r>
            <a:rPr lang="ru-RU" dirty="0"/>
            <a:t>Высокая стоимость аренды </a:t>
          </a:r>
        </a:p>
      </dgm:t>
    </dgm:pt>
    <dgm:pt modelId="{FA4D42CE-8E31-4BEC-96B6-2AC9E16C8129}" type="parTrans" cxnId="{F36367E1-3371-4286-9C9F-5BB6A9E6FCDA}">
      <dgm:prSet/>
      <dgm:spPr/>
      <dgm:t>
        <a:bodyPr/>
        <a:lstStyle/>
        <a:p>
          <a:endParaRPr lang="ru-RU"/>
        </a:p>
      </dgm:t>
    </dgm:pt>
    <dgm:pt modelId="{B6DBDE08-4534-4B55-853E-C389FECF8717}" type="sibTrans" cxnId="{F36367E1-3371-4286-9C9F-5BB6A9E6FCDA}">
      <dgm:prSet/>
      <dgm:spPr/>
      <dgm:t>
        <a:bodyPr/>
        <a:lstStyle/>
        <a:p>
          <a:endParaRPr lang="ru-RU"/>
        </a:p>
      </dgm:t>
    </dgm:pt>
    <dgm:pt modelId="{77271135-CE5C-4609-B482-1FB1A2ED8ED8}">
      <dgm:prSet/>
      <dgm:spPr/>
      <dgm:t>
        <a:bodyPr/>
        <a:lstStyle/>
        <a:p>
          <a:r>
            <a:rPr lang="ru-RU" dirty="0"/>
            <a:t>Отсутствие действенных мер поддержки для НКО</a:t>
          </a:r>
        </a:p>
      </dgm:t>
    </dgm:pt>
    <dgm:pt modelId="{0C0D13D8-A514-4B27-BC08-900EEB562E40}" type="parTrans" cxnId="{F8D650A5-BAC6-4001-AC00-19A83D9455C7}">
      <dgm:prSet/>
      <dgm:spPr/>
      <dgm:t>
        <a:bodyPr/>
        <a:lstStyle/>
        <a:p>
          <a:endParaRPr lang="ru-RU"/>
        </a:p>
      </dgm:t>
    </dgm:pt>
    <dgm:pt modelId="{444F58BF-4E4C-45E3-9632-0568E0BD3328}" type="sibTrans" cxnId="{F8D650A5-BAC6-4001-AC00-19A83D9455C7}">
      <dgm:prSet/>
      <dgm:spPr/>
      <dgm:t>
        <a:bodyPr/>
        <a:lstStyle/>
        <a:p>
          <a:endParaRPr lang="ru-RU"/>
        </a:p>
      </dgm:t>
    </dgm:pt>
    <dgm:pt modelId="{29E9D612-8AE0-4912-9DBA-56402BF91F5A}">
      <dgm:prSet/>
      <dgm:spPr/>
      <dgm:t>
        <a:bodyPr/>
        <a:lstStyle/>
        <a:p>
          <a:r>
            <a:rPr lang="ru-RU" dirty="0"/>
            <a:t>Необходимость наличия земельного участка для получения образовательной лицензии</a:t>
          </a:r>
        </a:p>
      </dgm:t>
    </dgm:pt>
    <dgm:pt modelId="{5EE28ED7-A5AC-46AC-9EAB-BD9D436F07AF}" type="parTrans" cxnId="{7B517B7F-A1F6-4D28-86B0-5CD4193E9CEE}">
      <dgm:prSet/>
      <dgm:spPr/>
      <dgm:t>
        <a:bodyPr/>
        <a:lstStyle/>
        <a:p>
          <a:endParaRPr lang="ru-RU"/>
        </a:p>
      </dgm:t>
    </dgm:pt>
    <dgm:pt modelId="{5BFB352B-1122-4C61-8697-764390F13CA2}" type="sibTrans" cxnId="{7B517B7F-A1F6-4D28-86B0-5CD4193E9CEE}">
      <dgm:prSet/>
      <dgm:spPr/>
      <dgm:t>
        <a:bodyPr/>
        <a:lstStyle/>
        <a:p>
          <a:endParaRPr lang="ru-RU"/>
        </a:p>
      </dgm:t>
    </dgm:pt>
    <dgm:pt modelId="{59B18233-05EB-4E98-B48C-2DA8D8591108}">
      <dgm:prSet/>
      <dgm:spPr/>
      <dgm:t>
        <a:bodyPr/>
        <a:lstStyle/>
        <a:p>
          <a:r>
            <a:rPr lang="ru-RU" dirty="0"/>
            <a:t>Неравные конкурентные возможности по сравнению с государственными учреждениями</a:t>
          </a:r>
        </a:p>
      </dgm:t>
    </dgm:pt>
    <dgm:pt modelId="{7B6DA96A-AFAE-436C-9E12-AFEC254ED285}" type="parTrans" cxnId="{844E28BD-89D4-4DED-A58C-882017E398E5}">
      <dgm:prSet/>
      <dgm:spPr/>
      <dgm:t>
        <a:bodyPr/>
        <a:lstStyle/>
        <a:p>
          <a:endParaRPr lang="ru-RU"/>
        </a:p>
      </dgm:t>
    </dgm:pt>
    <dgm:pt modelId="{6549324E-CA2D-45E0-A89A-7E0D984CD4EF}" type="sibTrans" cxnId="{844E28BD-89D4-4DED-A58C-882017E398E5}">
      <dgm:prSet/>
      <dgm:spPr/>
      <dgm:t>
        <a:bodyPr/>
        <a:lstStyle/>
        <a:p>
          <a:endParaRPr lang="ru-RU"/>
        </a:p>
      </dgm:t>
    </dgm:pt>
    <dgm:pt modelId="{4AD48029-4C84-499F-A9DE-E02EB8B27691}" type="pres">
      <dgm:prSet presAssocID="{C73B38C5-78D7-4B5A-B9BF-F2F6F089FC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50A18-B6F6-4DE1-9D78-1DB182CA8992}" type="pres">
      <dgm:prSet presAssocID="{783FF350-F850-4F4C-A8DA-B1C405EDC52A}" presName="node" presStyleLbl="node1" presStyleIdx="0" presStyleCnt="5" custLinFactNeighborY="16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0569D-A0C6-4797-B4AE-B188E763DCA5}" type="pres">
      <dgm:prSet presAssocID="{710ACAFF-2362-4B24-87AC-2A2AC3551861}" presName="sibTrans" presStyleCnt="0"/>
      <dgm:spPr/>
    </dgm:pt>
    <dgm:pt modelId="{B212FAA2-402F-4F51-A7D6-B7BA8D6EE684}" type="pres">
      <dgm:prSet presAssocID="{8E96A948-EA51-4372-86D3-8FACD30D57F4}" presName="node" presStyleLbl="node1" presStyleIdx="1" presStyleCnt="5" custLinFactNeighborY="13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92CBC-DCEB-4701-A3DC-98557D673908}" type="pres">
      <dgm:prSet presAssocID="{B6DBDE08-4534-4B55-853E-C389FECF8717}" presName="sibTrans" presStyleCnt="0"/>
      <dgm:spPr/>
    </dgm:pt>
    <dgm:pt modelId="{1760F224-B1F0-4F00-847D-238AF5CC735A}" type="pres">
      <dgm:prSet presAssocID="{77271135-CE5C-4609-B482-1FB1A2ED8ED8}" presName="node" presStyleLbl="node1" presStyleIdx="2" presStyleCnt="5" custLinFactNeighborY="1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85435-164F-44E2-A069-AB8406C509B6}" type="pres">
      <dgm:prSet presAssocID="{444F58BF-4E4C-45E3-9632-0568E0BD3328}" presName="sibTrans" presStyleCnt="0"/>
      <dgm:spPr/>
    </dgm:pt>
    <dgm:pt modelId="{F1F1ED68-C4A8-4DCB-BA84-9E7AF360D5C5}" type="pres">
      <dgm:prSet presAssocID="{29E9D612-8AE0-4912-9DBA-56402BF91F5A}" presName="node" presStyleLbl="node1" presStyleIdx="3" presStyleCnt="5" custLinFactNeighborY="15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E4B9A-5132-4A6A-8CA2-8874C3A2DABE}" type="pres">
      <dgm:prSet presAssocID="{5BFB352B-1122-4C61-8697-764390F13CA2}" presName="sibTrans" presStyleCnt="0"/>
      <dgm:spPr/>
    </dgm:pt>
    <dgm:pt modelId="{CA9D4CBD-8420-48B9-B553-3512E7F39C46}" type="pres">
      <dgm:prSet presAssocID="{59B18233-05EB-4E98-B48C-2DA8D8591108}" presName="node" presStyleLbl="node1" presStyleIdx="4" presStyleCnt="5" custLinFactNeighborY="14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7387B6-7993-473C-91C1-16EA162C8F7E}" type="presOf" srcId="{59B18233-05EB-4E98-B48C-2DA8D8591108}" destId="{CA9D4CBD-8420-48B9-B553-3512E7F39C46}" srcOrd="0" destOrd="0" presId="urn:microsoft.com/office/officeart/2005/8/layout/default"/>
    <dgm:cxn modelId="{3E634A6C-E2CA-44E9-B2F5-7DB28D7468A7}" type="presOf" srcId="{77271135-CE5C-4609-B482-1FB1A2ED8ED8}" destId="{1760F224-B1F0-4F00-847D-238AF5CC735A}" srcOrd="0" destOrd="0" presId="urn:microsoft.com/office/officeart/2005/8/layout/default"/>
    <dgm:cxn modelId="{D757FAE7-85E4-4790-AD36-5B9457E30702}" srcId="{C73B38C5-78D7-4B5A-B9BF-F2F6F089FC4B}" destId="{783FF350-F850-4F4C-A8DA-B1C405EDC52A}" srcOrd="0" destOrd="0" parTransId="{2346D577-92AF-4BF2-A05A-82A6FC3F2040}" sibTransId="{710ACAFF-2362-4B24-87AC-2A2AC3551861}"/>
    <dgm:cxn modelId="{F8D650A5-BAC6-4001-AC00-19A83D9455C7}" srcId="{C73B38C5-78D7-4B5A-B9BF-F2F6F089FC4B}" destId="{77271135-CE5C-4609-B482-1FB1A2ED8ED8}" srcOrd="2" destOrd="0" parTransId="{0C0D13D8-A514-4B27-BC08-900EEB562E40}" sibTransId="{444F58BF-4E4C-45E3-9632-0568E0BD3328}"/>
    <dgm:cxn modelId="{BEEA9562-052D-4532-9E1B-AEFA8DC7D4A7}" type="presOf" srcId="{29E9D612-8AE0-4912-9DBA-56402BF91F5A}" destId="{F1F1ED68-C4A8-4DCB-BA84-9E7AF360D5C5}" srcOrd="0" destOrd="0" presId="urn:microsoft.com/office/officeart/2005/8/layout/default"/>
    <dgm:cxn modelId="{2CB17B38-4411-48A0-87F7-065E3BE40E6B}" type="presOf" srcId="{8E96A948-EA51-4372-86D3-8FACD30D57F4}" destId="{B212FAA2-402F-4F51-A7D6-B7BA8D6EE684}" srcOrd="0" destOrd="0" presId="urn:microsoft.com/office/officeart/2005/8/layout/default"/>
    <dgm:cxn modelId="{4FFEE1EB-2D29-4A6C-8C8E-3BD48AAA7E24}" type="presOf" srcId="{783FF350-F850-4F4C-A8DA-B1C405EDC52A}" destId="{59E50A18-B6F6-4DE1-9D78-1DB182CA8992}" srcOrd="0" destOrd="0" presId="urn:microsoft.com/office/officeart/2005/8/layout/default"/>
    <dgm:cxn modelId="{7B517B7F-A1F6-4D28-86B0-5CD4193E9CEE}" srcId="{C73B38C5-78D7-4B5A-B9BF-F2F6F089FC4B}" destId="{29E9D612-8AE0-4912-9DBA-56402BF91F5A}" srcOrd="3" destOrd="0" parTransId="{5EE28ED7-A5AC-46AC-9EAB-BD9D436F07AF}" sibTransId="{5BFB352B-1122-4C61-8697-764390F13CA2}"/>
    <dgm:cxn modelId="{809A722A-14C5-464B-874B-69612D028414}" type="presOf" srcId="{C73B38C5-78D7-4B5A-B9BF-F2F6F089FC4B}" destId="{4AD48029-4C84-499F-A9DE-E02EB8B27691}" srcOrd="0" destOrd="0" presId="urn:microsoft.com/office/officeart/2005/8/layout/default"/>
    <dgm:cxn modelId="{844E28BD-89D4-4DED-A58C-882017E398E5}" srcId="{C73B38C5-78D7-4B5A-B9BF-F2F6F089FC4B}" destId="{59B18233-05EB-4E98-B48C-2DA8D8591108}" srcOrd="4" destOrd="0" parTransId="{7B6DA96A-AFAE-436C-9E12-AFEC254ED285}" sibTransId="{6549324E-CA2D-45E0-A89A-7E0D984CD4EF}"/>
    <dgm:cxn modelId="{F36367E1-3371-4286-9C9F-5BB6A9E6FCDA}" srcId="{C73B38C5-78D7-4B5A-B9BF-F2F6F089FC4B}" destId="{8E96A948-EA51-4372-86D3-8FACD30D57F4}" srcOrd="1" destOrd="0" parTransId="{FA4D42CE-8E31-4BEC-96B6-2AC9E16C8129}" sibTransId="{B6DBDE08-4534-4B55-853E-C389FECF8717}"/>
    <dgm:cxn modelId="{55E468CC-22F8-4D6A-AD10-027F1230ECB5}" type="presParOf" srcId="{4AD48029-4C84-499F-A9DE-E02EB8B27691}" destId="{59E50A18-B6F6-4DE1-9D78-1DB182CA8992}" srcOrd="0" destOrd="0" presId="urn:microsoft.com/office/officeart/2005/8/layout/default"/>
    <dgm:cxn modelId="{06933D1A-C879-4014-B1C6-C83229D87709}" type="presParOf" srcId="{4AD48029-4C84-499F-A9DE-E02EB8B27691}" destId="{4B90569D-A0C6-4797-B4AE-B188E763DCA5}" srcOrd="1" destOrd="0" presId="urn:microsoft.com/office/officeart/2005/8/layout/default"/>
    <dgm:cxn modelId="{DFE6BA4F-DBAB-4F40-87DC-59E169C8E6DA}" type="presParOf" srcId="{4AD48029-4C84-499F-A9DE-E02EB8B27691}" destId="{B212FAA2-402F-4F51-A7D6-B7BA8D6EE684}" srcOrd="2" destOrd="0" presId="urn:microsoft.com/office/officeart/2005/8/layout/default"/>
    <dgm:cxn modelId="{027189B4-A067-4E33-ACB4-02BD596080BD}" type="presParOf" srcId="{4AD48029-4C84-499F-A9DE-E02EB8B27691}" destId="{6B192CBC-DCEB-4701-A3DC-98557D673908}" srcOrd="3" destOrd="0" presId="urn:microsoft.com/office/officeart/2005/8/layout/default"/>
    <dgm:cxn modelId="{263FE1E6-E3D3-4E3C-A017-2DF838F543D0}" type="presParOf" srcId="{4AD48029-4C84-499F-A9DE-E02EB8B27691}" destId="{1760F224-B1F0-4F00-847D-238AF5CC735A}" srcOrd="4" destOrd="0" presId="urn:microsoft.com/office/officeart/2005/8/layout/default"/>
    <dgm:cxn modelId="{58C8683A-CAA9-4230-88CD-28E1D9C618AF}" type="presParOf" srcId="{4AD48029-4C84-499F-A9DE-E02EB8B27691}" destId="{B8D85435-164F-44E2-A069-AB8406C509B6}" srcOrd="5" destOrd="0" presId="urn:microsoft.com/office/officeart/2005/8/layout/default"/>
    <dgm:cxn modelId="{1B143E27-E333-4E9C-B947-BF1E912D7732}" type="presParOf" srcId="{4AD48029-4C84-499F-A9DE-E02EB8B27691}" destId="{F1F1ED68-C4A8-4DCB-BA84-9E7AF360D5C5}" srcOrd="6" destOrd="0" presId="urn:microsoft.com/office/officeart/2005/8/layout/default"/>
    <dgm:cxn modelId="{B97521AC-A392-4816-A282-5D31345A3DDC}" type="presParOf" srcId="{4AD48029-4C84-499F-A9DE-E02EB8B27691}" destId="{096E4B9A-5132-4A6A-8CA2-8874C3A2DABE}" srcOrd="7" destOrd="0" presId="urn:microsoft.com/office/officeart/2005/8/layout/default"/>
    <dgm:cxn modelId="{547F8432-C90D-4586-8F91-1598236BBA8E}" type="presParOf" srcId="{4AD48029-4C84-499F-A9DE-E02EB8B27691}" destId="{CA9D4CBD-8420-48B9-B553-3512E7F39C4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50A18-B6F6-4DE1-9D78-1DB182CA8992}">
      <dsp:nvSpPr>
        <dsp:cNvPr id="0" name=""/>
        <dsp:cNvSpPr/>
      </dsp:nvSpPr>
      <dsp:spPr>
        <a:xfrm>
          <a:off x="0" y="946398"/>
          <a:ext cx="3513044" cy="2107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Сокращение  числа частных образовательных учреждений после пандемии</a:t>
          </a:r>
        </a:p>
      </dsp:txBody>
      <dsp:txXfrm>
        <a:off x="0" y="946398"/>
        <a:ext cx="3513044" cy="2107826"/>
      </dsp:txXfrm>
    </dsp:sp>
    <dsp:sp modelId="{B212FAA2-402F-4F51-A7D6-B7BA8D6EE684}">
      <dsp:nvSpPr>
        <dsp:cNvPr id="0" name=""/>
        <dsp:cNvSpPr/>
      </dsp:nvSpPr>
      <dsp:spPr>
        <a:xfrm>
          <a:off x="3864348" y="881055"/>
          <a:ext cx="3513044" cy="2107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Высокая стоимость аренды </a:t>
          </a:r>
        </a:p>
      </dsp:txBody>
      <dsp:txXfrm>
        <a:off x="3864348" y="881055"/>
        <a:ext cx="3513044" cy="2107826"/>
      </dsp:txXfrm>
    </dsp:sp>
    <dsp:sp modelId="{1760F224-B1F0-4F00-847D-238AF5CC735A}">
      <dsp:nvSpPr>
        <dsp:cNvPr id="0" name=""/>
        <dsp:cNvSpPr/>
      </dsp:nvSpPr>
      <dsp:spPr>
        <a:xfrm>
          <a:off x="7728697" y="867987"/>
          <a:ext cx="3513044" cy="2107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Отсутствие действенных мер поддержки для НКО</a:t>
          </a:r>
        </a:p>
      </dsp:txBody>
      <dsp:txXfrm>
        <a:off x="7728697" y="867987"/>
        <a:ext cx="3513044" cy="2107826"/>
      </dsp:txXfrm>
    </dsp:sp>
    <dsp:sp modelId="{F1F1ED68-C4A8-4DCB-BA84-9E7AF360D5C5}">
      <dsp:nvSpPr>
        <dsp:cNvPr id="0" name=""/>
        <dsp:cNvSpPr/>
      </dsp:nvSpPr>
      <dsp:spPr>
        <a:xfrm>
          <a:off x="1932174" y="3379392"/>
          <a:ext cx="3513044" cy="2107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Необходимость наличия земельного участка для получения образовательной лицензии</a:t>
          </a:r>
        </a:p>
      </dsp:txBody>
      <dsp:txXfrm>
        <a:off x="1932174" y="3379392"/>
        <a:ext cx="3513044" cy="2107826"/>
      </dsp:txXfrm>
    </dsp:sp>
    <dsp:sp modelId="{CA9D4CBD-8420-48B9-B553-3512E7F39C46}">
      <dsp:nvSpPr>
        <dsp:cNvPr id="0" name=""/>
        <dsp:cNvSpPr/>
      </dsp:nvSpPr>
      <dsp:spPr>
        <a:xfrm>
          <a:off x="5796523" y="3353255"/>
          <a:ext cx="3513044" cy="2107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Неравные конкурентные возможности по сравнению с государственными учреждениями</a:t>
          </a:r>
        </a:p>
      </dsp:txBody>
      <dsp:txXfrm>
        <a:off x="5796523" y="3353255"/>
        <a:ext cx="3513044" cy="2107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7315-2F7E-467A-8DBF-02943473DDE3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1F7B-42FB-4E03-B7F3-A8BFB1AE7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3008-FC57-43D4-8049-6DDE63046ED3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DCB4-DACD-4998-8867-A580DE885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509C-3981-4A0A-8AD7-953F0FCBB83B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95B5-AC9D-495D-A1EF-23DFD67AC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8640-C4AC-4932-91BE-3023FCA48B90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4A94-71D2-4680-9E7B-C5A731EB3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B6D67-2B79-476C-AF38-240918DD64FD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EFC7-3D54-483E-94B2-8815CC62D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7F43-9BEC-42D8-8239-898AA40D94A1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3D6B-9B04-47A6-BBE1-2F2012D5B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C094-B756-4B78-9144-3857123A6166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0A69-4501-445B-9E8C-3482090CC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A331-D0F4-491F-8708-405D22ABA630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DCD7-3C36-436D-A289-24DD2F297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8CB2-BD12-4A34-9B87-255BECBE4FB5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9C9E-63F9-4C4B-99D8-BC6EF0189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3AA7-C920-4DEE-A28E-63334D22B180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DFDA-52F9-4C40-B9E7-E2AF65A41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CCBF-52C6-471B-8EB0-10DA438840DE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2135-7115-4C1A-9722-82FB6D12E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DA7AC5-7F87-46E7-987E-100AEB858495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9975B-EDFC-443F-AD97-80A3A044B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6179"/>
            <a:ext cx="8465202" cy="168066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3105835"/>
            <a:ext cx="9144000" cy="2387600"/>
          </a:xfrm>
        </p:spPr>
        <p:txBody>
          <a:bodyPr/>
          <a:lstStyle/>
          <a:p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КОМИССИЯ </a:t>
            </a:r>
            <a:br>
              <a:rPr lang="ru-RU" sz="4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ДОПОЛНИТЕЛЬНОМУ, ДОШКОЛЬНОМУ И ШКОЛЬНОМУ ОБРАЗОВАНИЮ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7347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58" y="17609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АКТУАЛЬНОСТЬ ПОДДЕРЖКИ ОТРАСЛИ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C5BFA4-1045-06F7-36C1-98FA0CC7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1" y="1227375"/>
            <a:ext cx="5176867" cy="3465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822FEB-3713-C372-00E1-740F46F84639}"/>
              </a:ext>
            </a:extLst>
          </p:cNvPr>
          <p:cNvSpPr txBox="1"/>
          <p:nvPr/>
        </p:nvSpPr>
        <p:spPr>
          <a:xfrm>
            <a:off x="6777318" y="1501662"/>
            <a:ext cx="4800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Дошкольное образование – 7340,6 тыс. воспитанников.</a:t>
            </a:r>
          </a:p>
          <a:p>
            <a:r>
              <a:rPr lang="ru-RU" dirty="0"/>
              <a:t>Начальное, основное и среднее общее образование – 17 314,2 тыс. обучающихся.</a:t>
            </a:r>
          </a:p>
          <a:p>
            <a:pPr algn="ctr"/>
            <a:r>
              <a:rPr lang="ru-RU" b="1" dirty="0"/>
              <a:t>Педагогические работники: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B5437B3-EBFB-60D1-4991-1B019F569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20" t="30382" r="28419" b="31560"/>
          <a:stretch/>
        </p:blipFill>
        <p:spPr>
          <a:xfrm>
            <a:off x="6589029" y="3173506"/>
            <a:ext cx="5176867" cy="2608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3" y="186990"/>
            <a:ext cx="3688080" cy="7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2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22AB2-0779-9773-154D-BE0A1E2E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3141"/>
            <a:ext cx="10515600" cy="1325563"/>
          </a:xfrm>
        </p:spPr>
        <p:txBody>
          <a:bodyPr/>
          <a:lstStyle/>
          <a:p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АКТУАЛЬНОСТЬ ПОДДЕРЖКИ ОТРАСЛИ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05DC4F0-9EF0-FFA1-A1E3-0F64F1EC95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941" t="33587" r="27682" b="17023"/>
          <a:stretch/>
        </p:blipFill>
        <p:spPr>
          <a:xfrm>
            <a:off x="487070" y="2200145"/>
            <a:ext cx="5608930" cy="350968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7F1A298-8A17-5555-7744-E26C8B399F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7682" t="19278" r="27941" b="27179"/>
          <a:stretch/>
        </p:blipFill>
        <p:spPr>
          <a:xfrm>
            <a:off x="6447130" y="2160956"/>
            <a:ext cx="5440069" cy="350968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3" y="186990"/>
            <a:ext cx="3688080" cy="7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1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22AB2-0779-9773-154D-BE0A1E2E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456"/>
            <a:ext cx="10515600" cy="1325563"/>
          </a:xfrm>
        </p:spPr>
        <p:txBody>
          <a:bodyPr/>
          <a:lstStyle/>
          <a:p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АКТУАЛЬНОСТЬ ПОДДЕРЖКИ ОТРАСЛИ</a:t>
            </a:r>
            <a:endParaRPr lang="ru-RU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F38936E7-F08A-03D5-B596-058ED76CE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24" t="27886" r="29035" b="23287"/>
          <a:stretch/>
        </p:blipFill>
        <p:spPr>
          <a:xfrm>
            <a:off x="2366682" y="2076433"/>
            <a:ext cx="6684431" cy="429325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3" y="186990"/>
            <a:ext cx="3688080" cy="7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3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0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ПРОБЛЕМЫ ОТРАСЛИ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939BA283-86F3-5485-1503-0A59E0A2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175390"/>
              </p:ext>
            </p:extLst>
          </p:nvPr>
        </p:nvGraphicFramePr>
        <p:xfrm>
          <a:off x="322729" y="927848"/>
          <a:ext cx="11241742" cy="575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3" y="186990"/>
            <a:ext cx="3688080" cy="7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85" y="365125"/>
            <a:ext cx="10874115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ЦЕЛИ И ЗАДАЧИ КОМИССИИ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685" y="2491802"/>
            <a:ext cx="3286518" cy="30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070" y="1456865"/>
            <a:ext cx="110642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Совершенствование нормативных правовых актов, регулирующих отношения в сфере конкуренции в образовании.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Совершенствование нормативных правовых актов, регулирующих отношения в области финансирования и государственной поддержки частного образования.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государственной программы развития частного образования.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Совершенствование нормативных правовых актов, регулирующих отношения в области  аренды государственного и муниципального имущества.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органами исполнительной власти и профильными министерствами, отвечающими за развитие частного образования.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интересов организаций частного образования в России.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77" y="212583"/>
            <a:ext cx="3613438" cy="7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245" y="360156"/>
            <a:ext cx="10874115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ПЛАНЫ КОМИССИИ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553068" y="1519959"/>
            <a:ext cx="11008109" cy="3894380"/>
            <a:chOff x="479685" y="1689228"/>
            <a:chExt cx="11008109" cy="38943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79685" y="2491802"/>
              <a:ext cx="3286518" cy="3060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endParaRPr lang="ru-RU" sz="2800" dirty="0">
                <a:solidFill>
                  <a:prstClr val="black"/>
                </a:solidFill>
              </a:endParaRP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endParaRPr lang="ru-RU" sz="2800" dirty="0">
                <a:solidFill>
                  <a:prstClr val="black"/>
                </a:solidFill>
              </a:endParaRP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endParaRPr lang="ru-RU" sz="2800" dirty="0">
                <a:solidFill>
                  <a:prstClr val="black"/>
                </a:solidFill>
              </a:endParaRP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endParaRPr lang="ru-RU" sz="2800" dirty="0">
                <a:solidFill>
                  <a:prstClr val="black"/>
                </a:solidFill>
              </a:endParaRP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endParaRPr lang="ru-RU" sz="2800" dirty="0">
                <a:solidFill>
                  <a:prstClr val="black"/>
                </a:solidFill>
              </a:endParaRP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endParaRPr lang="ru-RU" sz="2800" dirty="0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2283" y="2475065"/>
              <a:ext cx="162343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Формирование списка представителей частного образования  из числа членов «ОПОРЫ РОССИИ»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0287" y="2467472"/>
              <a:ext cx="144192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Формирование единого перечня проблем развития отрасли. Сбор и обработка информации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4748" y="2475065"/>
              <a:ext cx="146037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Формирование списка сторонних экспертов  и участников отрасли (не членов «ОПОРЫ РОССИИ»), привлечение которых необходимо для формирования единого мнения от индустрии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61474" y="2479575"/>
              <a:ext cx="13912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Разработка программы развития и поддержки частного образования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0026" y="2490504"/>
              <a:ext cx="1519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Обсуждение программы 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81437" y="2252472"/>
              <a:ext cx="1504563" cy="0"/>
            </a:xfrm>
            <a:prstGeom prst="line">
              <a:avLst/>
            </a:prstGeom>
            <a:ln w="444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295718" y="2252472"/>
              <a:ext cx="1504563" cy="0"/>
            </a:xfrm>
            <a:prstGeom prst="line">
              <a:avLst/>
            </a:prstGeom>
            <a:ln w="444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800281" y="2252472"/>
              <a:ext cx="1504563" cy="0"/>
            </a:xfrm>
            <a:prstGeom prst="line">
              <a:avLst/>
            </a:prstGeom>
            <a:ln w="444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304844" y="2252472"/>
              <a:ext cx="1504563" cy="0"/>
            </a:xfrm>
            <a:prstGeom prst="line">
              <a:avLst/>
            </a:prstGeom>
            <a:ln w="444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809407" y="2255520"/>
              <a:ext cx="1504563" cy="0"/>
            </a:xfrm>
            <a:prstGeom prst="line">
              <a:avLst/>
            </a:prstGeom>
            <a:ln w="444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8331097" y="2261616"/>
              <a:ext cx="1504563" cy="0"/>
            </a:xfrm>
            <a:prstGeom prst="line">
              <a:avLst/>
            </a:prstGeom>
            <a:ln w="444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9847308" y="2261616"/>
              <a:ext cx="1504563" cy="0"/>
            </a:xfrm>
            <a:prstGeom prst="line">
              <a:avLst/>
            </a:prstGeom>
            <a:ln w="4445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276282" y="1747890"/>
              <a:ext cx="9718" cy="381574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800281" y="1758009"/>
              <a:ext cx="9718" cy="381574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295126" y="1736384"/>
              <a:ext cx="9718" cy="381574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794830" y="1758010"/>
              <a:ext cx="9718" cy="381574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321379" y="1736383"/>
              <a:ext cx="9718" cy="381574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9847308" y="1758011"/>
              <a:ext cx="9718" cy="381574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337886" y="2475065"/>
              <a:ext cx="15191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Взаимодействие с органами исполнительной и законодательной власти, сотрудничество с профильными министерствами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968654" y="2491802"/>
              <a:ext cx="1519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Внедрение мер поддержки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1437" y="1776299"/>
              <a:ext cx="1460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ФЕВРАЛЬ 23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34155" y="1689228"/>
              <a:ext cx="1460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ИЮНЬ - ИЮЛЬ  23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34747" y="1796950"/>
              <a:ext cx="1460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МАРТ 23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17809" y="1796950"/>
              <a:ext cx="1460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ФЕВРАЛЬ 2023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04844" y="1796950"/>
              <a:ext cx="1460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МАРТ - МАЙ 23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81105" y="1705271"/>
              <a:ext cx="1460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СЕНТЯБРЬ- ДЕКАБРЬ 23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91492" y="1812993"/>
              <a:ext cx="1460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МАРТ 24</a:t>
              </a: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3" y="186990"/>
            <a:ext cx="3688080" cy="7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6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3179" y="2296530"/>
            <a:ext cx="7088600" cy="492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   Бикбаев </a:t>
            </a:r>
            <a:r>
              <a:rPr lang="ru-RU" sz="1600" b="1" dirty="0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Денис Радиевич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16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чредитель, финансовый директор АНОО ШКОЛЫ «ВЕКТОР» Вице-президент Союз «Мытищинская торгово-промышленная палата»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Член регионального Совета МОО «ОПОРА РОССИИ», председатель комитета по образованию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Председатель комиссии по образованию и делам молодёжи в Общественной палате </a:t>
            </a:r>
            <a:r>
              <a:rPr lang="ru-RU" sz="1600" baseline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г.о</a:t>
            </a:r>
            <a:r>
              <a:rPr lang="ru-RU" sz="16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Мытищи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Председатель Координационного Совета по развитию образования </a:t>
            </a:r>
            <a:r>
              <a:rPr lang="ru-RU" sz="1600" baseline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г.о</a:t>
            </a:r>
            <a:r>
              <a:rPr lang="ru-RU" sz="16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Мытищи в Администрации </a:t>
            </a:r>
            <a:r>
              <a:rPr lang="ru-RU" sz="1600" baseline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г.о</a:t>
            </a:r>
            <a:r>
              <a:rPr lang="ru-RU" sz="16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Мытищи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Член Общественного Совета по независимой оценке качества условий оказания услуг при Министерстве образования МО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Помощник Члена Общественной палаты Российской Федерации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aseline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Помощник депутата МОД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863" y="1123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КАНДИДАНТ НА ДОЛЖНОСТЬ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ПРЕДСЕДАТЕЛЯ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КОМИССИЯ </a:t>
            </a:r>
            <a:br>
              <a:rPr lang="ru-RU" sz="2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ДОПОЛНИТЕЛЬНОМУ, ДОШКОЛЬНОМУ И ШКОЛЬНОМУ ОБРАЗОВАНИЮ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196835-34B0-B326-5134-527A49EDB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822" y="2690948"/>
            <a:ext cx="3719060" cy="2481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3" y="186990"/>
            <a:ext cx="3688080" cy="7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83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11460</TotalTime>
  <Words>245</Words>
  <Application>Microsoft Office PowerPoint</Application>
  <PresentationFormat>Произвольный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КОМИССИЯ  ПО ДОПОЛНИТЕЛЬНОМУ, ДОШКОЛЬНОМУ И ШКОЛЬНОМУ ОБРАЗОВАНИЮ </vt:lpstr>
      <vt:lpstr>АКТУАЛЬНОСТЬ ПОДДЕРЖКИ ОТРАСЛИ</vt:lpstr>
      <vt:lpstr>АКТУАЛЬНОСТЬ ПОДДЕРЖКИ ОТРАСЛИ</vt:lpstr>
      <vt:lpstr>АКТУАЛЬНОСТЬ ПОДДЕРЖКИ ОТРАСЛИ</vt:lpstr>
      <vt:lpstr>ОСНОВНЫЕ ПРОБЛЕМЫ ОТРАСЛИ</vt:lpstr>
      <vt:lpstr>ЦЕЛИ И ЗАДАЧИ КОМИССИИ</vt:lpstr>
      <vt:lpstr>ПЛАНЫ КОМИССИИ</vt:lpstr>
      <vt:lpstr>КАНДИДАНТ НА ДОЛЖНОСТЬ ПРЕДСЕДАТЕЛЯ КОМИССИЯ  ПО ДОПОЛНИТЕЛЬНОМУ, ДОШКОЛЬНОМУ И ШКОЛЬНОМУ ОБРАЗОВАНИЮ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Уткин Евгений Борисович</dc:creator>
  <cp:lastModifiedBy>Екатерина Реут</cp:lastModifiedBy>
  <cp:revision>88</cp:revision>
  <cp:lastPrinted>2022-11-15T09:36:33Z</cp:lastPrinted>
  <dcterms:created xsi:type="dcterms:W3CDTF">2015-09-16T07:00:28Z</dcterms:created>
  <dcterms:modified xsi:type="dcterms:W3CDTF">2023-02-15T09:22:55Z</dcterms:modified>
</cp:coreProperties>
</file>