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73" r:id="rId2"/>
    <p:sldId id="274" r:id="rId3"/>
    <p:sldId id="284" r:id="rId4"/>
    <p:sldId id="280" r:id="rId5"/>
    <p:sldId id="279" r:id="rId6"/>
    <p:sldId id="282" r:id="rId7"/>
    <p:sldId id="283" r:id="rId8"/>
  </p:sldIdLst>
  <p:sldSz cx="50630138" cy="28482925"/>
  <p:notesSz cx="28482925" cy="50630138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seniya Arkhipova" initials="KA" lastIdx="1" clrIdx="0">
    <p:extLst>
      <p:ext uri="{19B8F6BF-5375-455C-9EA6-DF929625EA0E}">
        <p15:presenceInfo xmlns:p15="http://schemas.microsoft.com/office/powerpoint/2012/main" userId="S-1-5-21-851973153-1017077793-347745105-513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313B"/>
    <a:srgbClr val="003873"/>
    <a:srgbClr val="92C8FF"/>
    <a:srgbClr val="E62D37"/>
    <a:srgbClr val="2890E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4"/>
    <p:restoredTop sz="94610"/>
  </p:normalViewPr>
  <p:slideViewPr>
    <p:cSldViewPr snapToGrid="0" snapToObjects="1">
      <p:cViewPr varScale="1">
        <p:scale>
          <a:sx n="28" d="100"/>
          <a:sy n="28" d="100"/>
        </p:scale>
        <p:origin x="48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8977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>
            <a:extLst>
              <a:ext uri="{FF2B5EF4-FFF2-40B4-BE49-F238E27FC236}">
                <a16:creationId xmlns:a16="http://schemas.microsoft.com/office/drawing/2014/main" id="{8ED786A2-354E-45C9-8817-EEAD988E2816}"/>
              </a:ext>
            </a:extLst>
          </p:cNvPr>
          <p:cNvSpPr/>
          <p:nvPr/>
        </p:nvSpPr>
        <p:spPr>
          <a:xfrm>
            <a:off x="12357" y="-1740662"/>
            <a:ext cx="52073605" cy="30222134"/>
          </a:xfrm>
          <a:prstGeom prst="rect">
            <a:avLst/>
          </a:prstGeom>
          <a:solidFill>
            <a:srgbClr val="2890EB">
              <a:alpha val="100000"/>
            </a:srgbClr>
          </a:solidFill>
          <a:ln/>
        </p:spPr>
      </p:sp>
      <p:pic>
        <p:nvPicPr>
          <p:cNvPr id="2" name="Image 5" descr=" ">
            <a:extLst>
              <a:ext uri="{FF2B5EF4-FFF2-40B4-BE49-F238E27FC236}">
                <a16:creationId xmlns:a16="http://schemas.microsoft.com/office/drawing/2014/main" id="{92E7B5DF-4121-49EE-8C3A-44A1B446C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7" y="-609640"/>
            <a:ext cx="52380293" cy="284835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E10693-3614-43A7-8F71-DC4D888EFCF4}"/>
              </a:ext>
            </a:extLst>
          </p:cNvPr>
          <p:cNvSpPr txBox="1"/>
          <p:nvPr/>
        </p:nvSpPr>
        <p:spPr>
          <a:xfrm>
            <a:off x="4864255" y="9045057"/>
            <a:ext cx="31054463" cy="71711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000" b="1" dirty="0">
                <a:solidFill>
                  <a:schemeClr val="bg1"/>
                </a:solidFill>
                <a:latin typeface="Montserrat"/>
              </a:rPr>
              <a:t>КОМИССИЯ </a:t>
            </a:r>
          </a:p>
          <a:p>
            <a:r>
              <a:rPr lang="ru-RU" sz="23000" b="1">
                <a:solidFill>
                  <a:schemeClr val="bg1"/>
                </a:solidFill>
                <a:latin typeface="Montserrat"/>
              </a:rPr>
              <a:t>по банной </a:t>
            </a:r>
            <a:r>
              <a:rPr lang="ru-RU" sz="23000" b="1" dirty="0">
                <a:solidFill>
                  <a:schemeClr val="bg1"/>
                </a:solidFill>
                <a:latin typeface="Montserrat"/>
              </a:rPr>
              <a:t>индустрии</a:t>
            </a:r>
          </a:p>
        </p:txBody>
      </p:sp>
    </p:spTree>
    <p:extLst>
      <p:ext uri="{BB962C8B-B14F-4D97-AF65-F5344CB8AC3E}">
        <p14:creationId xmlns:p14="http://schemas.microsoft.com/office/powerpoint/2010/main" val="2380575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DF30055-CE75-414F-8B4B-688C809208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163" y="23802614"/>
            <a:ext cx="10545385" cy="4840350"/>
          </a:xfrm>
          <a:prstGeom prst="rect">
            <a:avLst/>
          </a:prstGeom>
        </p:spPr>
      </p:pic>
      <p:pic>
        <p:nvPicPr>
          <p:cNvPr id="3" name="Image 2" descr=" ">
            <a:extLst>
              <a:ext uri="{FF2B5EF4-FFF2-40B4-BE49-F238E27FC236}">
                <a16:creationId xmlns:a16="http://schemas.microsoft.com/office/drawing/2014/main" id="{614AD6EA-0750-4B87-AD7E-4F97F14C8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04479" cy="2848356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E2780B0-3D34-46CD-9312-3A8C23327BF3}"/>
              </a:ext>
            </a:extLst>
          </p:cNvPr>
          <p:cNvSpPr/>
          <p:nvPr/>
        </p:nvSpPr>
        <p:spPr>
          <a:xfrm>
            <a:off x="11654713" y="4208240"/>
            <a:ext cx="25314275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0" b="1" dirty="0">
                <a:solidFill>
                  <a:srgbClr val="003873"/>
                </a:solidFill>
                <a:latin typeface="Montserrat"/>
              </a:rPr>
              <a:t>РУССКАЯ БАНЯ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9CD0768-391E-4138-9EA0-BC7398755FF8}"/>
              </a:ext>
            </a:extLst>
          </p:cNvPr>
          <p:cNvSpPr/>
          <p:nvPr/>
        </p:nvSpPr>
        <p:spPr>
          <a:xfrm>
            <a:off x="11654713" y="6839517"/>
            <a:ext cx="25314275" cy="167763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7200" dirty="0">
                <a:solidFill>
                  <a:srgbClr val="003873"/>
                </a:solidFill>
                <a:latin typeface="Open sans "/>
              </a:rPr>
              <a:t>РУССКАЯ БАНЯ - уникальный символ нашей страны, известный на весь мир. Это неотъемлемая часть славянского быта и исключительное </a:t>
            </a:r>
          </a:p>
          <a:p>
            <a:r>
              <a:rPr lang="ru-RU" sz="7200" dirty="0">
                <a:solidFill>
                  <a:srgbClr val="003873"/>
                </a:solidFill>
                <a:latin typeface="Open sans "/>
              </a:rPr>
              <a:t>социальное явление.</a:t>
            </a:r>
          </a:p>
          <a:p>
            <a:endParaRPr lang="ru-RU" sz="7200" dirty="0">
              <a:solidFill>
                <a:srgbClr val="003873"/>
              </a:solidFill>
              <a:latin typeface="Open sans "/>
            </a:endParaRPr>
          </a:p>
          <a:p>
            <a:r>
              <a:rPr lang="ru-RU" sz="7200" dirty="0">
                <a:solidFill>
                  <a:srgbClr val="003873"/>
                </a:solidFill>
                <a:latin typeface="Open sans "/>
              </a:rPr>
              <a:t>РУССКУЮ БАНЮ ценили и отмечали в своих произведениях Пушкин, Чехов, Достоевский, Толстой, Некрасов, Горький, Салтыков-Щедрин, Мамин-Сибиряк, Тургенев, Фет, Гоголь, Гиляровский, Булгаков, Островский и Радищев. </a:t>
            </a:r>
          </a:p>
          <a:p>
            <a:endParaRPr lang="ru-RU" sz="7200" dirty="0">
              <a:solidFill>
                <a:srgbClr val="003873"/>
              </a:solidFill>
              <a:latin typeface="Open sans "/>
            </a:endParaRPr>
          </a:p>
          <a:p>
            <a:r>
              <a:rPr lang="ru-RU" sz="7200" dirty="0">
                <a:solidFill>
                  <a:srgbClr val="003873"/>
                </a:solidFill>
                <a:latin typeface="Open sans "/>
              </a:rPr>
              <a:t>РУССКУЮ БАНЮ изображали великие русские художники Перов, Малевич, Кустодиев, Пластов и многие другие.</a:t>
            </a:r>
          </a:p>
          <a:p>
            <a:endParaRPr lang="ru-RU" sz="7200" dirty="0">
              <a:solidFill>
                <a:srgbClr val="003873"/>
              </a:solidFill>
              <a:latin typeface="Open sans "/>
            </a:endParaRPr>
          </a:p>
        </p:txBody>
      </p:sp>
      <p:pic>
        <p:nvPicPr>
          <p:cNvPr id="6" name="Image 2" descr=" ">
            <a:extLst>
              <a:ext uri="{FF2B5EF4-FFF2-40B4-BE49-F238E27FC236}">
                <a16:creationId xmlns:a16="http://schemas.microsoft.com/office/drawing/2014/main" id="{6170DB3D-D523-4083-ADCC-AD389A5D3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"/>
            <a:ext cx="7304479" cy="28483560"/>
          </a:xfrm>
          <a:prstGeom prst="rect">
            <a:avLst/>
          </a:prstGeom>
        </p:spPr>
      </p:pic>
      <p:pic>
        <p:nvPicPr>
          <p:cNvPr id="7" name="Image 2" descr=" ">
            <a:extLst>
              <a:ext uri="{FF2B5EF4-FFF2-40B4-BE49-F238E27FC236}">
                <a16:creationId xmlns:a16="http://schemas.microsoft.com/office/drawing/2014/main" id="{83753806-5AF3-4E2E-8210-3EE154F75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04800"/>
            <a:ext cx="7304479" cy="2848356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C9CA49F-A7D2-42B2-B797-A0311D2C74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26510" y="0"/>
            <a:ext cx="6472326" cy="28490564"/>
          </a:xfrm>
          <a:prstGeom prst="rect">
            <a:avLst/>
          </a:prstGeom>
        </p:spPr>
      </p:pic>
      <p:pic>
        <p:nvPicPr>
          <p:cNvPr id="10" name="Image 5" descr=" ">
            <a:extLst>
              <a:ext uri="{FF2B5EF4-FFF2-40B4-BE49-F238E27FC236}">
                <a16:creationId xmlns:a16="http://schemas.microsoft.com/office/drawing/2014/main" id="{4C4603C0-69B4-4E7C-BD86-C8CA1C23C3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98018" y="304800"/>
            <a:ext cx="21105612" cy="1147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111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14">
            <a:extLst>
              <a:ext uri="{FF2B5EF4-FFF2-40B4-BE49-F238E27FC236}">
                <a16:creationId xmlns:a16="http://schemas.microsoft.com/office/drawing/2014/main" id="{FA084A85-C881-3CA8-091C-78A99A997BF2}"/>
              </a:ext>
            </a:extLst>
          </p:cNvPr>
          <p:cNvSpPr/>
          <p:nvPr/>
        </p:nvSpPr>
        <p:spPr>
          <a:xfrm>
            <a:off x="35565164" y="12228792"/>
            <a:ext cx="12735938" cy="11625908"/>
          </a:xfrm>
          <a:custGeom>
            <a:avLst/>
            <a:gdLst/>
            <a:ahLst/>
            <a:cxnLst/>
            <a:rect l="l" t="t" r="r" b="b"/>
            <a:pathLst>
              <a:path w="1911984" h="648970">
                <a:moveTo>
                  <a:pt x="1829066" y="648500"/>
                </a:moveTo>
                <a:lnTo>
                  <a:pt x="82422" y="648500"/>
                </a:lnTo>
                <a:lnTo>
                  <a:pt x="50342" y="642024"/>
                </a:lnTo>
                <a:lnTo>
                  <a:pt x="24142" y="624363"/>
                </a:lnTo>
                <a:lnTo>
                  <a:pt x="6477" y="598168"/>
                </a:lnTo>
                <a:lnTo>
                  <a:pt x="0" y="566089"/>
                </a:lnTo>
                <a:lnTo>
                  <a:pt x="0" y="82422"/>
                </a:lnTo>
                <a:lnTo>
                  <a:pt x="6477" y="50336"/>
                </a:lnTo>
                <a:lnTo>
                  <a:pt x="24142" y="24137"/>
                </a:lnTo>
                <a:lnTo>
                  <a:pt x="50342" y="6476"/>
                </a:lnTo>
                <a:lnTo>
                  <a:pt x="82422" y="0"/>
                </a:lnTo>
                <a:lnTo>
                  <a:pt x="1829066" y="0"/>
                </a:lnTo>
                <a:lnTo>
                  <a:pt x="1861145" y="6476"/>
                </a:lnTo>
                <a:lnTo>
                  <a:pt x="1887340" y="24137"/>
                </a:lnTo>
                <a:lnTo>
                  <a:pt x="1905001" y="50336"/>
                </a:lnTo>
                <a:lnTo>
                  <a:pt x="1911476" y="82422"/>
                </a:lnTo>
                <a:lnTo>
                  <a:pt x="1911476" y="566089"/>
                </a:lnTo>
                <a:lnTo>
                  <a:pt x="1905001" y="598168"/>
                </a:lnTo>
                <a:lnTo>
                  <a:pt x="1887340" y="624363"/>
                </a:lnTo>
                <a:lnTo>
                  <a:pt x="1861145" y="642024"/>
                </a:lnTo>
                <a:lnTo>
                  <a:pt x="1829066" y="6485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699">
            <a:solidFill>
              <a:srgbClr val="5796C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" name="Image 3" descr=" ">
            <a:extLst>
              <a:ext uri="{FF2B5EF4-FFF2-40B4-BE49-F238E27FC236}">
                <a16:creationId xmlns:a16="http://schemas.microsoft.com/office/drawing/2014/main" id="{FC429438-52D8-4A30-94DD-66AC03539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23592" cy="14880070"/>
          </a:xfrm>
          <a:prstGeom prst="rect">
            <a:avLst/>
          </a:prstGeom>
        </p:spPr>
      </p:pic>
      <p:pic>
        <p:nvPicPr>
          <p:cNvPr id="3" name="Image 2" descr=" ">
            <a:extLst>
              <a:ext uri="{FF2B5EF4-FFF2-40B4-BE49-F238E27FC236}">
                <a16:creationId xmlns:a16="http://schemas.microsoft.com/office/drawing/2014/main" id="{260434BC-8204-4509-80EE-93DD70677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61093" y="0"/>
            <a:ext cx="16006563" cy="11222706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E19C120-8AE2-4451-BF88-74A6E21C2AC9}"/>
              </a:ext>
            </a:extLst>
          </p:cNvPr>
          <p:cNvSpPr/>
          <p:nvPr/>
        </p:nvSpPr>
        <p:spPr>
          <a:xfrm>
            <a:off x="11654713" y="4208240"/>
            <a:ext cx="25314275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0" b="1" dirty="0">
                <a:solidFill>
                  <a:srgbClr val="003873"/>
                </a:solidFill>
                <a:latin typeface="Montserrat"/>
              </a:rPr>
              <a:t>ТЕКУЩИЕ СОСТОЯНИЕ БАННОЙ ИНДУСТРИИ В РОССИИ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3F22FBE-498A-A091-A430-DE6FF7DAE30E}"/>
              </a:ext>
            </a:extLst>
          </p:cNvPr>
          <p:cNvSpPr/>
          <p:nvPr/>
        </p:nvSpPr>
        <p:spPr>
          <a:xfrm>
            <a:off x="7930303" y="17766139"/>
            <a:ext cx="40142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kern="1200" dirty="0">
                <a:solidFill>
                  <a:schemeClr val="bg1"/>
                </a:solidFill>
                <a:latin typeface="Open sans "/>
                <a:ea typeface="+mn-ea"/>
                <a:cs typeface="+mn-cs"/>
              </a:rPr>
              <a:t>ЮЛ 4 800</a:t>
            </a:r>
            <a:endParaRPr lang="ru-RU" sz="6000" dirty="0">
              <a:solidFill>
                <a:schemeClr val="bg1"/>
              </a:solidFill>
              <a:latin typeface="Open sans 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AE038CB-A9AD-E2FC-F66C-B125C5F086EE}"/>
              </a:ext>
            </a:extLst>
          </p:cNvPr>
          <p:cNvSpPr/>
          <p:nvPr/>
        </p:nvSpPr>
        <p:spPr>
          <a:xfrm>
            <a:off x="3777234" y="17978938"/>
            <a:ext cx="40142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Open sans "/>
              </a:rPr>
              <a:t>ИП</a:t>
            </a:r>
            <a:r>
              <a:rPr lang="ru-RU" sz="6000" kern="1200" dirty="0">
                <a:solidFill>
                  <a:schemeClr val="bg1"/>
                </a:solidFill>
                <a:latin typeface="Open sans "/>
                <a:ea typeface="+mn-ea"/>
                <a:cs typeface="+mn-cs"/>
              </a:rPr>
              <a:t> 9 944</a:t>
            </a:r>
            <a:endParaRPr lang="ru-RU" sz="6000" dirty="0">
              <a:solidFill>
                <a:schemeClr val="bg1"/>
              </a:solidFill>
              <a:latin typeface="Open sans "/>
            </a:endParaRPr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684F696F-DF66-D369-9C50-1DD984FACEB7}"/>
              </a:ext>
            </a:extLst>
          </p:cNvPr>
          <p:cNvSpPr txBox="1"/>
          <p:nvPr/>
        </p:nvSpPr>
        <p:spPr>
          <a:xfrm>
            <a:off x="3761264" y="18267655"/>
            <a:ext cx="12735938" cy="16189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7250"/>
              </a:lnSpc>
              <a:spcBef>
                <a:spcPts val="90"/>
              </a:spcBef>
            </a:pPr>
            <a:r>
              <a:rPr lang="ru-RU" sz="19900" spc="-10" dirty="0">
                <a:solidFill>
                  <a:srgbClr val="003873"/>
                </a:solidFill>
                <a:latin typeface="Tahoma"/>
                <a:cs typeface="Tahoma"/>
              </a:rPr>
              <a:t>4 800</a:t>
            </a:r>
            <a:endParaRPr sz="6000" dirty="0">
              <a:solidFill>
                <a:srgbClr val="003873"/>
              </a:solidFill>
              <a:latin typeface="Tahoma"/>
              <a:cs typeface="Tahoma"/>
            </a:endParaRPr>
          </a:p>
          <a:p>
            <a:pPr marL="12700">
              <a:lnSpc>
                <a:spcPts val="1490"/>
              </a:lnSpc>
            </a:pPr>
            <a:br>
              <a:rPr lang="ru-RU" sz="4800" spc="70" dirty="0">
                <a:solidFill>
                  <a:srgbClr val="1D1D1B"/>
                </a:solidFill>
                <a:latin typeface="Tahoma"/>
                <a:cs typeface="Tahoma"/>
              </a:rPr>
            </a:br>
            <a:endParaRPr lang="ru-RU" sz="5400" spc="70" dirty="0">
              <a:solidFill>
                <a:srgbClr val="1D1D1B"/>
              </a:solidFill>
              <a:latin typeface="Tahoma"/>
              <a:cs typeface="Tahoma"/>
            </a:endParaRPr>
          </a:p>
          <a:p>
            <a:pPr marL="12700">
              <a:lnSpc>
                <a:spcPts val="1490"/>
              </a:lnSpc>
            </a:pPr>
            <a:r>
              <a:rPr lang="ru-RU" sz="5400" spc="70" dirty="0">
                <a:solidFill>
                  <a:srgbClr val="1D1D1B"/>
                </a:solidFill>
                <a:latin typeface="Tahoma"/>
                <a:cs typeface="Tahoma"/>
              </a:rPr>
              <a:t>юридических лиц</a:t>
            </a:r>
            <a:endParaRPr sz="4800" dirty="0">
              <a:latin typeface="Tahoma"/>
              <a:cs typeface="Tahoma"/>
            </a:endParaRPr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4ADD2681-5F2E-D0E0-CFA6-852DC194860F}"/>
              </a:ext>
            </a:extLst>
          </p:cNvPr>
          <p:cNvSpPr txBox="1"/>
          <p:nvPr/>
        </p:nvSpPr>
        <p:spPr>
          <a:xfrm>
            <a:off x="3486944" y="21913603"/>
            <a:ext cx="12735938" cy="18112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7250"/>
              </a:lnSpc>
              <a:spcBef>
                <a:spcPts val="90"/>
              </a:spcBef>
            </a:pPr>
            <a:r>
              <a:rPr lang="ru-RU" sz="19900" spc="-10" dirty="0">
                <a:solidFill>
                  <a:srgbClr val="003873"/>
                </a:solidFill>
                <a:latin typeface="Tahoma"/>
                <a:cs typeface="Tahoma"/>
              </a:rPr>
              <a:t>9 944</a:t>
            </a:r>
            <a:endParaRPr sz="6000" dirty="0">
              <a:solidFill>
                <a:srgbClr val="003873"/>
              </a:solidFill>
              <a:latin typeface="Tahoma"/>
              <a:cs typeface="Tahoma"/>
            </a:endParaRPr>
          </a:p>
          <a:p>
            <a:pPr marL="12700">
              <a:lnSpc>
                <a:spcPts val="1490"/>
              </a:lnSpc>
            </a:pPr>
            <a:br>
              <a:rPr lang="ru-RU" sz="4800" spc="70" dirty="0">
                <a:solidFill>
                  <a:srgbClr val="1D1D1B"/>
                </a:solidFill>
                <a:latin typeface="Tahoma"/>
                <a:cs typeface="Tahoma"/>
              </a:rPr>
            </a:br>
            <a:br>
              <a:rPr lang="ru-RU" sz="4800" spc="70" dirty="0">
                <a:solidFill>
                  <a:srgbClr val="1D1D1B"/>
                </a:solidFill>
                <a:latin typeface="Tahoma"/>
                <a:cs typeface="Tahoma"/>
              </a:rPr>
            </a:br>
            <a:endParaRPr lang="ru-RU" sz="5400" spc="70" dirty="0">
              <a:solidFill>
                <a:srgbClr val="1D1D1B"/>
              </a:solidFill>
              <a:latin typeface="Tahoma"/>
              <a:cs typeface="Tahoma"/>
            </a:endParaRPr>
          </a:p>
          <a:p>
            <a:pPr marL="12700">
              <a:lnSpc>
                <a:spcPts val="1490"/>
              </a:lnSpc>
            </a:pPr>
            <a:r>
              <a:rPr lang="ru-RU" sz="5400" spc="70" dirty="0">
                <a:solidFill>
                  <a:srgbClr val="1D1D1B"/>
                </a:solidFill>
                <a:latin typeface="Tahoma"/>
                <a:cs typeface="Tahoma"/>
              </a:rPr>
              <a:t> индивидуальных предпринимателей</a:t>
            </a:r>
            <a:endParaRPr sz="5400" dirty="0">
              <a:latin typeface="Tahoma"/>
              <a:cs typeface="Tahoma"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0AA6B01A-501A-5812-DA46-05196B5C9737}"/>
              </a:ext>
            </a:extLst>
          </p:cNvPr>
          <p:cNvSpPr/>
          <p:nvPr/>
        </p:nvSpPr>
        <p:spPr>
          <a:xfrm>
            <a:off x="3074816" y="12326049"/>
            <a:ext cx="12735938" cy="11564525"/>
          </a:xfrm>
          <a:custGeom>
            <a:avLst/>
            <a:gdLst/>
            <a:ahLst/>
            <a:cxnLst/>
            <a:rect l="l" t="t" r="r" b="b"/>
            <a:pathLst>
              <a:path w="4117340" h="4117340">
                <a:moveTo>
                  <a:pt x="4116730" y="0"/>
                </a:moveTo>
                <a:lnTo>
                  <a:pt x="0" y="0"/>
                </a:lnTo>
                <a:lnTo>
                  <a:pt x="0" y="4116730"/>
                </a:lnTo>
                <a:lnTo>
                  <a:pt x="4116730" y="4116730"/>
                </a:lnTo>
                <a:lnTo>
                  <a:pt x="4116730" y="0"/>
                </a:lnTo>
                <a:close/>
              </a:path>
            </a:pathLst>
          </a:custGeom>
          <a:solidFill>
            <a:srgbClr val="5796CB">
              <a:alpha val="48999"/>
            </a:srgbClr>
          </a:solidFill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71737591-4AB7-09B1-C2DC-919CA30B9F8F}"/>
              </a:ext>
            </a:extLst>
          </p:cNvPr>
          <p:cNvSpPr txBox="1"/>
          <p:nvPr/>
        </p:nvSpPr>
        <p:spPr>
          <a:xfrm>
            <a:off x="3569452" y="14473696"/>
            <a:ext cx="12735938" cy="18112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7250"/>
              </a:lnSpc>
              <a:spcBef>
                <a:spcPts val="90"/>
              </a:spcBef>
            </a:pPr>
            <a:r>
              <a:rPr lang="ru-RU" sz="23900" spc="-10" dirty="0">
                <a:solidFill>
                  <a:srgbClr val="003873"/>
                </a:solidFill>
                <a:latin typeface="Tahoma"/>
                <a:cs typeface="Tahoma"/>
              </a:rPr>
              <a:t>14 744</a:t>
            </a:r>
            <a:endParaRPr sz="6600" dirty="0">
              <a:solidFill>
                <a:srgbClr val="003873"/>
              </a:solidFill>
              <a:latin typeface="Tahoma"/>
              <a:cs typeface="Tahoma"/>
            </a:endParaRPr>
          </a:p>
          <a:p>
            <a:pPr marL="12700">
              <a:lnSpc>
                <a:spcPts val="1490"/>
              </a:lnSpc>
            </a:pPr>
            <a:br>
              <a:rPr lang="ru-RU" sz="4800" spc="70" dirty="0">
                <a:solidFill>
                  <a:srgbClr val="1D1D1B"/>
                </a:solidFill>
                <a:latin typeface="Tahoma"/>
                <a:cs typeface="Tahoma"/>
              </a:rPr>
            </a:br>
            <a:br>
              <a:rPr lang="ru-RU" sz="4800" spc="70" dirty="0">
                <a:solidFill>
                  <a:srgbClr val="1D1D1B"/>
                </a:solidFill>
                <a:latin typeface="Tahoma"/>
                <a:cs typeface="Tahoma"/>
              </a:rPr>
            </a:br>
            <a:r>
              <a:rPr lang="ru-RU" sz="4800" spc="70" dirty="0">
                <a:solidFill>
                  <a:srgbClr val="1D1D1B"/>
                </a:solidFill>
                <a:latin typeface="Tahoma"/>
                <a:cs typeface="Tahoma"/>
              </a:rPr>
              <a:t> </a:t>
            </a:r>
            <a:endParaRPr lang="ru-RU" sz="5400" spc="70" dirty="0">
              <a:solidFill>
                <a:srgbClr val="1D1D1B"/>
              </a:solidFill>
              <a:latin typeface="Tahoma"/>
              <a:cs typeface="Tahoma"/>
            </a:endParaRPr>
          </a:p>
          <a:p>
            <a:pPr marL="12700">
              <a:lnSpc>
                <a:spcPts val="1490"/>
              </a:lnSpc>
            </a:pPr>
            <a:r>
              <a:rPr lang="ru-RU" sz="5400" spc="70" dirty="0">
                <a:solidFill>
                  <a:srgbClr val="1D1D1B"/>
                </a:solidFill>
                <a:latin typeface="Tahoma"/>
                <a:cs typeface="Tahoma"/>
              </a:rPr>
              <a:t> предприятий</a:t>
            </a:r>
            <a:endParaRPr sz="5400" dirty="0">
              <a:latin typeface="Tahoma"/>
              <a:cs typeface="Tahoma"/>
            </a:endParaRPr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1F778E40-E299-3150-8F8D-B33190C19616}"/>
              </a:ext>
            </a:extLst>
          </p:cNvPr>
          <p:cNvSpPr/>
          <p:nvPr/>
        </p:nvSpPr>
        <p:spPr>
          <a:xfrm>
            <a:off x="3085222" y="24392090"/>
            <a:ext cx="12725532" cy="2930412"/>
          </a:xfrm>
          <a:custGeom>
            <a:avLst/>
            <a:gdLst/>
            <a:ahLst/>
            <a:cxnLst/>
            <a:rect l="l" t="t" r="r" b="b"/>
            <a:pathLst>
              <a:path w="1911984" h="648970">
                <a:moveTo>
                  <a:pt x="1829066" y="648500"/>
                </a:moveTo>
                <a:lnTo>
                  <a:pt x="82422" y="648500"/>
                </a:lnTo>
                <a:lnTo>
                  <a:pt x="50342" y="642024"/>
                </a:lnTo>
                <a:lnTo>
                  <a:pt x="24142" y="624363"/>
                </a:lnTo>
                <a:lnTo>
                  <a:pt x="6477" y="598168"/>
                </a:lnTo>
                <a:lnTo>
                  <a:pt x="0" y="566089"/>
                </a:lnTo>
                <a:lnTo>
                  <a:pt x="0" y="82422"/>
                </a:lnTo>
                <a:lnTo>
                  <a:pt x="6477" y="50336"/>
                </a:lnTo>
                <a:lnTo>
                  <a:pt x="24142" y="24137"/>
                </a:lnTo>
                <a:lnTo>
                  <a:pt x="50342" y="6476"/>
                </a:lnTo>
                <a:lnTo>
                  <a:pt x="82422" y="0"/>
                </a:lnTo>
                <a:lnTo>
                  <a:pt x="1829066" y="0"/>
                </a:lnTo>
                <a:lnTo>
                  <a:pt x="1861145" y="6476"/>
                </a:lnTo>
                <a:lnTo>
                  <a:pt x="1887340" y="24137"/>
                </a:lnTo>
                <a:lnTo>
                  <a:pt x="1905001" y="50336"/>
                </a:lnTo>
                <a:lnTo>
                  <a:pt x="1911476" y="82422"/>
                </a:lnTo>
                <a:lnTo>
                  <a:pt x="1911476" y="566089"/>
                </a:lnTo>
                <a:lnTo>
                  <a:pt x="1905001" y="598168"/>
                </a:lnTo>
                <a:lnTo>
                  <a:pt x="1887340" y="624363"/>
                </a:lnTo>
                <a:lnTo>
                  <a:pt x="1861145" y="642024"/>
                </a:lnTo>
                <a:lnTo>
                  <a:pt x="1829066" y="648500"/>
                </a:lnTo>
                <a:close/>
              </a:path>
            </a:pathLst>
          </a:custGeom>
          <a:ln w="12699">
            <a:solidFill>
              <a:srgbClr val="5796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5">
            <a:extLst>
              <a:ext uri="{FF2B5EF4-FFF2-40B4-BE49-F238E27FC236}">
                <a16:creationId xmlns:a16="http://schemas.microsoft.com/office/drawing/2014/main" id="{A6F42576-B2FC-144D-DA5B-87E4061979B3}"/>
              </a:ext>
            </a:extLst>
          </p:cNvPr>
          <p:cNvSpPr txBox="1"/>
          <p:nvPr/>
        </p:nvSpPr>
        <p:spPr>
          <a:xfrm>
            <a:off x="3854472" y="25419453"/>
            <a:ext cx="12674327" cy="157145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7250"/>
              </a:lnSpc>
              <a:spcBef>
                <a:spcPts val="90"/>
              </a:spcBef>
            </a:pPr>
            <a:r>
              <a:rPr lang="ru-RU" sz="13800" spc="-10" dirty="0">
                <a:solidFill>
                  <a:srgbClr val="003873"/>
                </a:solidFill>
                <a:latin typeface="Tahoma"/>
                <a:cs typeface="Tahoma"/>
              </a:rPr>
              <a:t>33 528</a:t>
            </a:r>
            <a:endParaRPr lang="ru-RU" sz="4800" dirty="0">
              <a:solidFill>
                <a:srgbClr val="003873"/>
              </a:solidFill>
              <a:latin typeface="Tahoma"/>
              <a:cs typeface="Tahoma"/>
            </a:endParaRPr>
          </a:p>
          <a:p>
            <a:pPr marL="12700">
              <a:lnSpc>
                <a:spcPts val="1490"/>
              </a:lnSpc>
            </a:pPr>
            <a:br>
              <a:rPr lang="ru-RU" sz="3600" spc="70" dirty="0">
                <a:solidFill>
                  <a:srgbClr val="1D1D1B"/>
                </a:solidFill>
                <a:latin typeface="Tahoma"/>
                <a:cs typeface="Tahoma"/>
              </a:rPr>
            </a:br>
            <a:r>
              <a:rPr lang="ru-RU" sz="3600" spc="70" dirty="0">
                <a:solidFill>
                  <a:srgbClr val="1D1D1B"/>
                </a:solidFill>
                <a:latin typeface="Tahoma"/>
                <a:cs typeface="Tahoma"/>
              </a:rPr>
              <a:t> </a:t>
            </a:r>
          </a:p>
          <a:p>
            <a:pPr marL="12700">
              <a:lnSpc>
                <a:spcPts val="1490"/>
              </a:lnSpc>
            </a:pPr>
            <a:r>
              <a:rPr lang="ru-RU" sz="3600" spc="70" dirty="0">
                <a:solidFill>
                  <a:srgbClr val="1D1D1B"/>
                </a:solidFill>
                <a:latin typeface="Tahoma"/>
                <a:cs typeface="Tahoma"/>
              </a:rPr>
              <a:t> сотрудников</a:t>
            </a:r>
            <a:endParaRPr sz="3600" dirty="0">
              <a:latin typeface="Tahoma"/>
              <a:cs typeface="Tahoma"/>
            </a:endParaRPr>
          </a:p>
        </p:txBody>
      </p:sp>
      <p:sp>
        <p:nvSpPr>
          <p:cNvPr id="22" name="object 5">
            <a:extLst>
              <a:ext uri="{FF2B5EF4-FFF2-40B4-BE49-F238E27FC236}">
                <a16:creationId xmlns:a16="http://schemas.microsoft.com/office/drawing/2014/main" id="{49E54C30-0082-5E70-D6FA-0F46A5F537F2}"/>
              </a:ext>
            </a:extLst>
          </p:cNvPr>
          <p:cNvSpPr txBox="1"/>
          <p:nvPr/>
        </p:nvSpPr>
        <p:spPr>
          <a:xfrm>
            <a:off x="16628118" y="15303555"/>
            <a:ext cx="18002471" cy="222753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7250"/>
              </a:lnSpc>
              <a:spcBef>
                <a:spcPts val="90"/>
              </a:spcBef>
            </a:pPr>
            <a:r>
              <a:rPr lang="ru-RU" sz="34400" spc="-540" dirty="0">
                <a:solidFill>
                  <a:srgbClr val="003873"/>
                </a:solidFill>
                <a:latin typeface="Tahoma"/>
                <a:cs typeface="Tahoma"/>
              </a:rPr>
              <a:t>110,1</a:t>
            </a:r>
            <a:r>
              <a:rPr lang="ru-RU" sz="8000" spc="-20" dirty="0">
                <a:solidFill>
                  <a:srgbClr val="003873"/>
                </a:solidFill>
                <a:latin typeface="Tahoma"/>
                <a:cs typeface="Tahoma"/>
              </a:rPr>
              <a:t>млрд</a:t>
            </a:r>
            <a:endParaRPr sz="8000" dirty="0">
              <a:solidFill>
                <a:srgbClr val="003873"/>
              </a:solidFill>
              <a:latin typeface="Tahoma"/>
              <a:cs typeface="Tahoma"/>
            </a:endParaRPr>
          </a:p>
          <a:p>
            <a:pPr marL="12700">
              <a:lnSpc>
                <a:spcPts val="1490"/>
              </a:lnSpc>
            </a:pPr>
            <a:endParaRPr lang="ru-RU" sz="6000" spc="70" dirty="0">
              <a:solidFill>
                <a:srgbClr val="1D1D1B"/>
              </a:solidFill>
              <a:latin typeface="Tahoma"/>
              <a:cs typeface="Tahoma"/>
            </a:endParaRPr>
          </a:p>
          <a:p>
            <a:pPr marL="12700">
              <a:lnSpc>
                <a:spcPts val="1490"/>
              </a:lnSpc>
            </a:pPr>
            <a:endParaRPr lang="ru-RU" sz="6000" spc="70" dirty="0">
              <a:solidFill>
                <a:srgbClr val="1D1D1B"/>
              </a:solidFill>
              <a:latin typeface="Tahoma"/>
              <a:cs typeface="Tahoma"/>
            </a:endParaRPr>
          </a:p>
          <a:p>
            <a:pPr marL="12700">
              <a:lnSpc>
                <a:spcPts val="1490"/>
              </a:lnSpc>
            </a:pPr>
            <a:r>
              <a:rPr lang="ru-RU" sz="6000" spc="70" dirty="0">
                <a:solidFill>
                  <a:srgbClr val="1D1D1B"/>
                </a:solidFill>
                <a:latin typeface="Tahoma"/>
                <a:cs typeface="Tahoma"/>
              </a:rPr>
              <a:t>  </a:t>
            </a:r>
          </a:p>
          <a:p>
            <a:pPr marL="12700">
              <a:lnSpc>
                <a:spcPts val="1490"/>
              </a:lnSpc>
            </a:pPr>
            <a:r>
              <a:rPr lang="ru-RU" sz="6000" spc="70" dirty="0">
                <a:solidFill>
                  <a:srgbClr val="1D1D1B"/>
                </a:solidFill>
                <a:latin typeface="Tahoma"/>
                <a:cs typeface="Tahoma"/>
              </a:rPr>
              <a:t> </a:t>
            </a:r>
          </a:p>
          <a:p>
            <a:pPr marL="12700">
              <a:lnSpc>
                <a:spcPts val="1490"/>
              </a:lnSpc>
            </a:pPr>
            <a:endParaRPr lang="ru-RU" sz="6000" spc="70" dirty="0">
              <a:solidFill>
                <a:srgbClr val="1D1D1B"/>
              </a:solidFill>
              <a:latin typeface="Tahoma"/>
              <a:cs typeface="Tahoma"/>
            </a:endParaRPr>
          </a:p>
          <a:p>
            <a:pPr marL="12700">
              <a:lnSpc>
                <a:spcPts val="1490"/>
              </a:lnSpc>
            </a:pPr>
            <a:r>
              <a:rPr lang="ru-RU" sz="6000" spc="70" dirty="0">
                <a:solidFill>
                  <a:srgbClr val="1D1D1B"/>
                </a:solidFill>
                <a:latin typeface="Tahoma"/>
                <a:cs typeface="Tahoma"/>
              </a:rPr>
              <a:t> доход</a:t>
            </a:r>
            <a:endParaRPr sz="6000" dirty="0">
              <a:latin typeface="Tahoma"/>
              <a:cs typeface="Tahoma"/>
            </a:endParaRPr>
          </a:p>
        </p:txBody>
      </p:sp>
      <p:sp>
        <p:nvSpPr>
          <p:cNvPr id="23" name="object 14">
            <a:extLst>
              <a:ext uri="{FF2B5EF4-FFF2-40B4-BE49-F238E27FC236}">
                <a16:creationId xmlns:a16="http://schemas.microsoft.com/office/drawing/2014/main" id="{E34A69CC-39F2-9C1E-F7B7-F0CEDC4164AC}"/>
              </a:ext>
            </a:extLst>
          </p:cNvPr>
          <p:cNvSpPr/>
          <p:nvPr/>
        </p:nvSpPr>
        <p:spPr>
          <a:xfrm>
            <a:off x="16381832" y="12326049"/>
            <a:ext cx="14850304" cy="5440090"/>
          </a:xfrm>
          <a:custGeom>
            <a:avLst/>
            <a:gdLst/>
            <a:ahLst/>
            <a:cxnLst/>
            <a:rect l="l" t="t" r="r" b="b"/>
            <a:pathLst>
              <a:path w="1911984" h="648970">
                <a:moveTo>
                  <a:pt x="1829066" y="648500"/>
                </a:moveTo>
                <a:lnTo>
                  <a:pt x="82422" y="648500"/>
                </a:lnTo>
                <a:lnTo>
                  <a:pt x="50342" y="642024"/>
                </a:lnTo>
                <a:lnTo>
                  <a:pt x="24142" y="624363"/>
                </a:lnTo>
                <a:lnTo>
                  <a:pt x="6477" y="598168"/>
                </a:lnTo>
                <a:lnTo>
                  <a:pt x="0" y="566089"/>
                </a:lnTo>
                <a:lnTo>
                  <a:pt x="0" y="82422"/>
                </a:lnTo>
                <a:lnTo>
                  <a:pt x="6477" y="50336"/>
                </a:lnTo>
                <a:lnTo>
                  <a:pt x="24142" y="24137"/>
                </a:lnTo>
                <a:lnTo>
                  <a:pt x="50342" y="6476"/>
                </a:lnTo>
                <a:lnTo>
                  <a:pt x="82422" y="0"/>
                </a:lnTo>
                <a:lnTo>
                  <a:pt x="1829066" y="0"/>
                </a:lnTo>
                <a:lnTo>
                  <a:pt x="1861145" y="6476"/>
                </a:lnTo>
                <a:lnTo>
                  <a:pt x="1887340" y="24137"/>
                </a:lnTo>
                <a:lnTo>
                  <a:pt x="1905001" y="50336"/>
                </a:lnTo>
                <a:lnTo>
                  <a:pt x="1911476" y="82422"/>
                </a:lnTo>
                <a:lnTo>
                  <a:pt x="1911476" y="566089"/>
                </a:lnTo>
                <a:lnTo>
                  <a:pt x="1905001" y="598168"/>
                </a:lnTo>
                <a:lnTo>
                  <a:pt x="1887340" y="624363"/>
                </a:lnTo>
                <a:lnTo>
                  <a:pt x="1861145" y="642024"/>
                </a:lnTo>
                <a:lnTo>
                  <a:pt x="1829066" y="648500"/>
                </a:lnTo>
                <a:close/>
              </a:path>
            </a:pathLst>
          </a:custGeom>
          <a:ln w="12699">
            <a:solidFill>
              <a:srgbClr val="5796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5">
            <a:extLst>
              <a:ext uri="{FF2B5EF4-FFF2-40B4-BE49-F238E27FC236}">
                <a16:creationId xmlns:a16="http://schemas.microsoft.com/office/drawing/2014/main" id="{7A7D025D-D6A6-AE0D-D9A8-177460141DE4}"/>
              </a:ext>
            </a:extLst>
          </p:cNvPr>
          <p:cNvSpPr txBox="1"/>
          <p:nvPr/>
        </p:nvSpPr>
        <p:spPr>
          <a:xfrm>
            <a:off x="36505757" y="19773136"/>
            <a:ext cx="12735938" cy="16189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7250"/>
              </a:lnSpc>
              <a:spcBef>
                <a:spcPts val="90"/>
              </a:spcBef>
            </a:pPr>
            <a:r>
              <a:rPr lang="ru-RU" sz="11500" spc="-10" dirty="0">
                <a:solidFill>
                  <a:srgbClr val="003873"/>
                </a:solidFill>
                <a:latin typeface="Tahoma"/>
                <a:cs typeface="Tahoma"/>
              </a:rPr>
              <a:t>1,31 млрд</a:t>
            </a:r>
            <a:endParaRPr sz="4400" dirty="0">
              <a:solidFill>
                <a:srgbClr val="003873"/>
              </a:solidFill>
              <a:latin typeface="Tahoma"/>
              <a:cs typeface="Tahoma"/>
            </a:endParaRPr>
          </a:p>
          <a:p>
            <a:pPr marL="12700">
              <a:lnSpc>
                <a:spcPts val="1490"/>
              </a:lnSpc>
            </a:pPr>
            <a:br>
              <a:rPr lang="ru-RU" sz="3600" spc="70" dirty="0">
                <a:solidFill>
                  <a:srgbClr val="1D1D1B"/>
                </a:solidFill>
                <a:latin typeface="Tahoma"/>
                <a:cs typeface="Tahoma"/>
              </a:rPr>
            </a:br>
            <a:endParaRPr lang="ru-RU" sz="3600" spc="70" dirty="0">
              <a:solidFill>
                <a:srgbClr val="1D1D1B"/>
              </a:solidFill>
              <a:latin typeface="Tahoma"/>
              <a:cs typeface="Tahoma"/>
            </a:endParaRPr>
          </a:p>
          <a:p>
            <a:pPr marL="12700">
              <a:lnSpc>
                <a:spcPts val="1490"/>
              </a:lnSpc>
            </a:pPr>
            <a:r>
              <a:rPr lang="ru-RU" sz="3600" spc="70" dirty="0">
                <a:solidFill>
                  <a:srgbClr val="1D1D1B"/>
                </a:solidFill>
                <a:latin typeface="Tahoma"/>
                <a:cs typeface="Tahoma"/>
              </a:rPr>
              <a:t>НДС</a:t>
            </a:r>
            <a:endParaRPr lang="ru-RU" sz="3600" dirty="0">
              <a:latin typeface="Tahoma"/>
              <a:cs typeface="Tahoma"/>
            </a:endParaRPr>
          </a:p>
        </p:txBody>
      </p:sp>
      <p:sp>
        <p:nvSpPr>
          <p:cNvPr id="28" name="object 5">
            <a:extLst>
              <a:ext uri="{FF2B5EF4-FFF2-40B4-BE49-F238E27FC236}">
                <a16:creationId xmlns:a16="http://schemas.microsoft.com/office/drawing/2014/main" id="{C419AB2C-D864-BECC-EBAE-0FC04705717E}"/>
              </a:ext>
            </a:extLst>
          </p:cNvPr>
          <p:cNvSpPr txBox="1"/>
          <p:nvPr/>
        </p:nvSpPr>
        <p:spPr>
          <a:xfrm>
            <a:off x="36496405" y="15266594"/>
            <a:ext cx="12735938" cy="16189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7250"/>
              </a:lnSpc>
              <a:spcBef>
                <a:spcPts val="90"/>
              </a:spcBef>
            </a:pPr>
            <a:r>
              <a:rPr lang="ru-RU" sz="11500" spc="-10" dirty="0">
                <a:solidFill>
                  <a:srgbClr val="003873"/>
                </a:solidFill>
                <a:latin typeface="Tahoma"/>
                <a:cs typeface="Tahoma"/>
              </a:rPr>
              <a:t>2,7 млрд</a:t>
            </a:r>
            <a:endParaRPr sz="4400" dirty="0">
              <a:solidFill>
                <a:srgbClr val="003873"/>
              </a:solidFill>
              <a:latin typeface="Tahoma"/>
              <a:cs typeface="Tahoma"/>
            </a:endParaRPr>
          </a:p>
          <a:p>
            <a:pPr marL="12700">
              <a:lnSpc>
                <a:spcPts val="1490"/>
              </a:lnSpc>
            </a:pPr>
            <a:br>
              <a:rPr lang="ru-RU" sz="3600" spc="70" dirty="0">
                <a:solidFill>
                  <a:srgbClr val="1D1D1B"/>
                </a:solidFill>
                <a:latin typeface="Tahoma"/>
                <a:cs typeface="Tahoma"/>
              </a:rPr>
            </a:br>
            <a:endParaRPr lang="ru-RU" sz="3600" spc="70" dirty="0">
              <a:solidFill>
                <a:srgbClr val="1D1D1B"/>
              </a:solidFill>
              <a:latin typeface="Tahoma"/>
              <a:cs typeface="Tahoma"/>
            </a:endParaRPr>
          </a:p>
          <a:p>
            <a:pPr marL="12700">
              <a:lnSpc>
                <a:spcPts val="1490"/>
              </a:lnSpc>
            </a:pPr>
            <a:r>
              <a:rPr lang="ru-RU" sz="3600" spc="70" dirty="0">
                <a:solidFill>
                  <a:srgbClr val="1D1D1B"/>
                </a:solidFill>
                <a:latin typeface="Tahoma"/>
                <a:cs typeface="Tahoma"/>
              </a:rPr>
              <a:t>НДФЛ</a:t>
            </a:r>
            <a:endParaRPr sz="3600" dirty="0">
              <a:latin typeface="Tahoma"/>
              <a:cs typeface="Tahoma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id="{B898CBE5-6105-06B4-EACC-CF049D01598B}"/>
              </a:ext>
            </a:extLst>
          </p:cNvPr>
          <p:cNvSpPr/>
          <p:nvPr/>
        </p:nvSpPr>
        <p:spPr>
          <a:xfrm>
            <a:off x="20203206" y="18544120"/>
            <a:ext cx="14850304" cy="5310580"/>
          </a:xfrm>
          <a:custGeom>
            <a:avLst/>
            <a:gdLst/>
            <a:ahLst/>
            <a:cxnLst/>
            <a:rect l="l" t="t" r="r" b="b"/>
            <a:pathLst>
              <a:path w="1911984" h="648970">
                <a:moveTo>
                  <a:pt x="1829066" y="648500"/>
                </a:moveTo>
                <a:lnTo>
                  <a:pt x="82422" y="648500"/>
                </a:lnTo>
                <a:lnTo>
                  <a:pt x="50342" y="642024"/>
                </a:lnTo>
                <a:lnTo>
                  <a:pt x="24142" y="624363"/>
                </a:lnTo>
                <a:lnTo>
                  <a:pt x="6477" y="598168"/>
                </a:lnTo>
                <a:lnTo>
                  <a:pt x="0" y="566089"/>
                </a:lnTo>
                <a:lnTo>
                  <a:pt x="0" y="82422"/>
                </a:lnTo>
                <a:lnTo>
                  <a:pt x="6477" y="50336"/>
                </a:lnTo>
                <a:lnTo>
                  <a:pt x="24142" y="24137"/>
                </a:lnTo>
                <a:lnTo>
                  <a:pt x="50342" y="6476"/>
                </a:lnTo>
                <a:lnTo>
                  <a:pt x="82422" y="0"/>
                </a:lnTo>
                <a:lnTo>
                  <a:pt x="1829066" y="0"/>
                </a:lnTo>
                <a:lnTo>
                  <a:pt x="1861145" y="6476"/>
                </a:lnTo>
                <a:lnTo>
                  <a:pt x="1887340" y="24137"/>
                </a:lnTo>
                <a:lnTo>
                  <a:pt x="1905001" y="50336"/>
                </a:lnTo>
                <a:lnTo>
                  <a:pt x="1911476" y="82422"/>
                </a:lnTo>
                <a:lnTo>
                  <a:pt x="1911476" y="566089"/>
                </a:lnTo>
                <a:lnTo>
                  <a:pt x="1905001" y="598168"/>
                </a:lnTo>
                <a:lnTo>
                  <a:pt x="1887340" y="624363"/>
                </a:lnTo>
                <a:lnTo>
                  <a:pt x="1861145" y="642024"/>
                </a:lnTo>
                <a:lnTo>
                  <a:pt x="1829066" y="648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699">
            <a:solidFill>
              <a:srgbClr val="5796C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5">
            <a:extLst>
              <a:ext uri="{FF2B5EF4-FFF2-40B4-BE49-F238E27FC236}">
                <a16:creationId xmlns:a16="http://schemas.microsoft.com/office/drawing/2014/main" id="{76C6B1E1-DA0E-41F0-DFAD-16B404802A12}"/>
              </a:ext>
            </a:extLst>
          </p:cNvPr>
          <p:cNvSpPr txBox="1"/>
          <p:nvPr/>
        </p:nvSpPr>
        <p:spPr>
          <a:xfrm>
            <a:off x="20878638" y="21435660"/>
            <a:ext cx="18002471" cy="222753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7250"/>
              </a:lnSpc>
              <a:spcBef>
                <a:spcPts val="90"/>
              </a:spcBef>
            </a:pPr>
            <a:r>
              <a:rPr lang="ru-RU" sz="34400" spc="-540" dirty="0">
                <a:solidFill>
                  <a:srgbClr val="003873"/>
                </a:solidFill>
                <a:latin typeface="Tahoma"/>
                <a:cs typeface="Tahoma"/>
              </a:rPr>
              <a:t>12,7</a:t>
            </a:r>
            <a:r>
              <a:rPr lang="ru-RU" sz="8000" spc="-20" dirty="0">
                <a:solidFill>
                  <a:srgbClr val="003873"/>
                </a:solidFill>
                <a:latin typeface="Tahoma"/>
                <a:cs typeface="Tahoma"/>
              </a:rPr>
              <a:t>млрд</a:t>
            </a:r>
            <a:endParaRPr sz="8000" dirty="0">
              <a:solidFill>
                <a:srgbClr val="003873"/>
              </a:solidFill>
              <a:latin typeface="Tahoma"/>
              <a:cs typeface="Tahoma"/>
            </a:endParaRPr>
          </a:p>
          <a:p>
            <a:pPr marL="12700">
              <a:lnSpc>
                <a:spcPts val="1490"/>
              </a:lnSpc>
            </a:pPr>
            <a:endParaRPr lang="ru-RU" sz="6000" spc="70" dirty="0">
              <a:solidFill>
                <a:srgbClr val="1D1D1B"/>
              </a:solidFill>
              <a:latin typeface="Tahoma"/>
              <a:cs typeface="Tahoma"/>
            </a:endParaRPr>
          </a:p>
          <a:p>
            <a:pPr marL="12700">
              <a:lnSpc>
                <a:spcPts val="1490"/>
              </a:lnSpc>
            </a:pPr>
            <a:endParaRPr lang="ru-RU" sz="6000" spc="70" dirty="0">
              <a:solidFill>
                <a:srgbClr val="1D1D1B"/>
              </a:solidFill>
              <a:latin typeface="Tahoma"/>
              <a:cs typeface="Tahoma"/>
            </a:endParaRPr>
          </a:p>
          <a:p>
            <a:pPr marL="12700">
              <a:lnSpc>
                <a:spcPts val="1490"/>
              </a:lnSpc>
            </a:pPr>
            <a:r>
              <a:rPr lang="ru-RU" sz="6000" spc="70" dirty="0">
                <a:solidFill>
                  <a:srgbClr val="1D1D1B"/>
                </a:solidFill>
                <a:latin typeface="Tahoma"/>
                <a:cs typeface="Tahoma"/>
              </a:rPr>
              <a:t>  </a:t>
            </a:r>
          </a:p>
          <a:p>
            <a:pPr marL="12700">
              <a:lnSpc>
                <a:spcPts val="1490"/>
              </a:lnSpc>
            </a:pPr>
            <a:r>
              <a:rPr lang="ru-RU" sz="6000" spc="70" dirty="0">
                <a:solidFill>
                  <a:srgbClr val="1D1D1B"/>
                </a:solidFill>
                <a:latin typeface="Tahoma"/>
                <a:cs typeface="Tahoma"/>
              </a:rPr>
              <a:t> </a:t>
            </a:r>
          </a:p>
          <a:p>
            <a:pPr marL="12700">
              <a:lnSpc>
                <a:spcPts val="1490"/>
              </a:lnSpc>
            </a:pPr>
            <a:endParaRPr lang="ru-RU" sz="6000" spc="70" dirty="0">
              <a:solidFill>
                <a:srgbClr val="1D1D1B"/>
              </a:solidFill>
              <a:latin typeface="Tahoma"/>
              <a:cs typeface="Tahoma"/>
            </a:endParaRPr>
          </a:p>
          <a:p>
            <a:pPr marL="12700">
              <a:lnSpc>
                <a:spcPts val="1490"/>
              </a:lnSpc>
            </a:pPr>
            <a:r>
              <a:rPr lang="ru-RU" sz="6000" spc="70" dirty="0">
                <a:solidFill>
                  <a:srgbClr val="1D1D1B"/>
                </a:solidFill>
                <a:latin typeface="Tahoma"/>
                <a:cs typeface="Tahoma"/>
              </a:rPr>
              <a:t> налоги</a:t>
            </a:r>
            <a:endParaRPr sz="6000" dirty="0">
              <a:latin typeface="Tahoma"/>
              <a:cs typeface="Tahoma"/>
            </a:endParaRPr>
          </a:p>
        </p:txBody>
      </p:sp>
      <p:sp>
        <p:nvSpPr>
          <p:cNvPr id="32" name="object 5">
            <a:extLst>
              <a:ext uri="{FF2B5EF4-FFF2-40B4-BE49-F238E27FC236}">
                <a16:creationId xmlns:a16="http://schemas.microsoft.com/office/drawing/2014/main" id="{3BDF4B4F-0DA1-3EFB-6EC3-01AFADA61724}"/>
              </a:ext>
            </a:extLst>
          </p:cNvPr>
          <p:cNvSpPr txBox="1"/>
          <p:nvPr/>
        </p:nvSpPr>
        <p:spPr>
          <a:xfrm>
            <a:off x="36496405" y="17511990"/>
            <a:ext cx="12735938" cy="16189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7250"/>
              </a:lnSpc>
              <a:spcBef>
                <a:spcPts val="90"/>
              </a:spcBef>
            </a:pPr>
            <a:r>
              <a:rPr lang="ru-RU" sz="11500" spc="-10" dirty="0">
                <a:solidFill>
                  <a:srgbClr val="003873"/>
                </a:solidFill>
                <a:latin typeface="Tahoma"/>
                <a:cs typeface="Tahoma"/>
              </a:rPr>
              <a:t>2,6 млрд</a:t>
            </a:r>
            <a:endParaRPr sz="4400" dirty="0">
              <a:solidFill>
                <a:srgbClr val="003873"/>
              </a:solidFill>
              <a:latin typeface="Tahoma"/>
              <a:cs typeface="Tahoma"/>
            </a:endParaRPr>
          </a:p>
          <a:p>
            <a:pPr marL="12700">
              <a:lnSpc>
                <a:spcPts val="1490"/>
              </a:lnSpc>
            </a:pPr>
            <a:br>
              <a:rPr lang="ru-RU" sz="3600" spc="70" dirty="0">
                <a:solidFill>
                  <a:srgbClr val="1D1D1B"/>
                </a:solidFill>
                <a:latin typeface="Tahoma"/>
                <a:cs typeface="Tahoma"/>
              </a:rPr>
            </a:br>
            <a:endParaRPr lang="ru-RU" sz="3600" spc="70" dirty="0">
              <a:solidFill>
                <a:srgbClr val="1D1D1B"/>
              </a:solidFill>
              <a:latin typeface="Tahoma"/>
              <a:cs typeface="Tahoma"/>
            </a:endParaRPr>
          </a:p>
          <a:p>
            <a:pPr marL="12700">
              <a:lnSpc>
                <a:spcPts val="1490"/>
              </a:lnSpc>
            </a:pPr>
            <a:r>
              <a:rPr lang="ru-RU" sz="3600" spc="70" dirty="0">
                <a:solidFill>
                  <a:srgbClr val="1D1D1B"/>
                </a:solidFill>
                <a:latin typeface="Tahoma"/>
                <a:cs typeface="Tahoma"/>
              </a:rPr>
              <a:t>НАЛОГ НА ПРИБЫЛЬ/УСН</a:t>
            </a:r>
            <a:endParaRPr sz="3600" dirty="0">
              <a:latin typeface="Tahoma"/>
              <a:cs typeface="Tahoma"/>
            </a:endParaRPr>
          </a:p>
        </p:txBody>
      </p:sp>
      <p:sp>
        <p:nvSpPr>
          <p:cNvPr id="33" name="object 5">
            <a:extLst>
              <a:ext uri="{FF2B5EF4-FFF2-40B4-BE49-F238E27FC236}">
                <a16:creationId xmlns:a16="http://schemas.microsoft.com/office/drawing/2014/main" id="{5811B558-4A31-8439-A905-37CDC3ECB121}"/>
              </a:ext>
            </a:extLst>
          </p:cNvPr>
          <p:cNvSpPr txBox="1"/>
          <p:nvPr/>
        </p:nvSpPr>
        <p:spPr>
          <a:xfrm>
            <a:off x="36496405" y="13078064"/>
            <a:ext cx="12735938" cy="157145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7250"/>
              </a:lnSpc>
              <a:spcBef>
                <a:spcPts val="90"/>
              </a:spcBef>
            </a:pPr>
            <a:r>
              <a:rPr lang="ru-RU" sz="11500" spc="-10" dirty="0">
                <a:solidFill>
                  <a:srgbClr val="003873"/>
                </a:solidFill>
                <a:latin typeface="Tahoma"/>
                <a:cs typeface="Tahoma"/>
              </a:rPr>
              <a:t>4,5 млрд</a:t>
            </a:r>
            <a:endParaRPr sz="4400" dirty="0">
              <a:solidFill>
                <a:srgbClr val="003873"/>
              </a:solidFill>
              <a:latin typeface="Tahoma"/>
              <a:cs typeface="Tahoma"/>
            </a:endParaRPr>
          </a:p>
          <a:p>
            <a:pPr marL="12700">
              <a:lnSpc>
                <a:spcPts val="1490"/>
              </a:lnSpc>
            </a:pPr>
            <a:br>
              <a:rPr lang="ru-RU" sz="3600" spc="70" dirty="0">
                <a:solidFill>
                  <a:srgbClr val="1D1D1B"/>
                </a:solidFill>
                <a:latin typeface="Tahoma"/>
                <a:cs typeface="Tahoma"/>
              </a:rPr>
            </a:br>
            <a:endParaRPr lang="ru-RU" sz="3600" spc="70" dirty="0">
              <a:solidFill>
                <a:srgbClr val="1D1D1B"/>
              </a:solidFill>
              <a:latin typeface="Tahoma"/>
              <a:cs typeface="Tahoma"/>
            </a:endParaRPr>
          </a:p>
          <a:p>
            <a:pPr marL="12700">
              <a:lnSpc>
                <a:spcPts val="1490"/>
              </a:lnSpc>
            </a:pPr>
            <a:r>
              <a:rPr lang="ru-RU" sz="3600" spc="70" dirty="0">
                <a:solidFill>
                  <a:srgbClr val="1D1D1B"/>
                </a:solidFill>
                <a:latin typeface="Tahoma"/>
                <a:cs typeface="Tahoma"/>
              </a:rPr>
              <a:t>СТРАХОВЫЕ ВЗНОСЫ</a:t>
            </a:r>
            <a:endParaRPr sz="3600" dirty="0">
              <a:latin typeface="Tahoma"/>
              <a:cs typeface="Tahoma"/>
            </a:endParaRPr>
          </a:p>
        </p:txBody>
      </p:sp>
      <p:sp>
        <p:nvSpPr>
          <p:cNvPr id="34" name="object 5">
            <a:extLst>
              <a:ext uri="{FF2B5EF4-FFF2-40B4-BE49-F238E27FC236}">
                <a16:creationId xmlns:a16="http://schemas.microsoft.com/office/drawing/2014/main" id="{86916A5A-0CAC-0DDA-F010-DAD2D8BEACDC}"/>
              </a:ext>
            </a:extLst>
          </p:cNvPr>
          <p:cNvSpPr txBox="1"/>
          <p:nvPr/>
        </p:nvSpPr>
        <p:spPr>
          <a:xfrm>
            <a:off x="36505757" y="22040292"/>
            <a:ext cx="12735938" cy="16189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7250"/>
              </a:lnSpc>
              <a:spcBef>
                <a:spcPts val="90"/>
              </a:spcBef>
            </a:pPr>
            <a:r>
              <a:rPr lang="ru-RU" sz="11500" spc="-10" dirty="0">
                <a:solidFill>
                  <a:srgbClr val="003873"/>
                </a:solidFill>
                <a:latin typeface="Tahoma"/>
                <a:cs typeface="Tahoma"/>
              </a:rPr>
              <a:t>0,9 млрд</a:t>
            </a:r>
            <a:endParaRPr sz="4400" dirty="0">
              <a:solidFill>
                <a:srgbClr val="003873"/>
              </a:solidFill>
              <a:latin typeface="Tahoma"/>
              <a:cs typeface="Tahoma"/>
            </a:endParaRPr>
          </a:p>
          <a:p>
            <a:pPr marL="12700">
              <a:lnSpc>
                <a:spcPts val="1490"/>
              </a:lnSpc>
            </a:pPr>
            <a:br>
              <a:rPr lang="ru-RU" sz="3600" spc="70" dirty="0">
                <a:solidFill>
                  <a:srgbClr val="1D1D1B"/>
                </a:solidFill>
                <a:latin typeface="Tahoma"/>
                <a:cs typeface="Tahoma"/>
              </a:rPr>
            </a:br>
            <a:endParaRPr lang="ru-RU" sz="3600" spc="70" dirty="0">
              <a:solidFill>
                <a:srgbClr val="1D1D1B"/>
              </a:solidFill>
              <a:latin typeface="Tahoma"/>
              <a:cs typeface="Tahoma"/>
            </a:endParaRPr>
          </a:p>
          <a:p>
            <a:pPr marL="12700">
              <a:lnSpc>
                <a:spcPts val="1490"/>
              </a:lnSpc>
            </a:pPr>
            <a:r>
              <a:rPr lang="ru-RU" sz="3600" spc="70" dirty="0">
                <a:solidFill>
                  <a:srgbClr val="1D1D1B"/>
                </a:solidFill>
                <a:latin typeface="Tahoma"/>
                <a:cs typeface="Tahoma"/>
              </a:rPr>
              <a:t>НАЛОГ НА ИМУЩЕСТВО</a:t>
            </a:r>
            <a:endParaRPr sz="36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818657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DF30055-CE75-414F-8B4B-688C809208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163" y="23802614"/>
            <a:ext cx="10545385" cy="4840350"/>
          </a:xfrm>
          <a:prstGeom prst="rect">
            <a:avLst/>
          </a:prstGeom>
        </p:spPr>
      </p:pic>
      <p:pic>
        <p:nvPicPr>
          <p:cNvPr id="3" name="Image 2" descr=" ">
            <a:extLst>
              <a:ext uri="{FF2B5EF4-FFF2-40B4-BE49-F238E27FC236}">
                <a16:creationId xmlns:a16="http://schemas.microsoft.com/office/drawing/2014/main" id="{614AD6EA-0750-4B87-AD7E-4F97F14C8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04479" cy="2848356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E2780B0-3D34-46CD-9312-3A8C23327BF3}"/>
              </a:ext>
            </a:extLst>
          </p:cNvPr>
          <p:cNvSpPr/>
          <p:nvPr/>
        </p:nvSpPr>
        <p:spPr>
          <a:xfrm>
            <a:off x="11654713" y="4208240"/>
            <a:ext cx="25314275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0" b="1" dirty="0">
                <a:solidFill>
                  <a:srgbClr val="003873"/>
                </a:solidFill>
                <a:latin typeface="Montserrat"/>
              </a:rPr>
              <a:t>ОСНОВНАЯ ПРОБЛЕМАТИКА </a:t>
            </a:r>
            <a:br>
              <a:rPr lang="ru-RU" sz="12000" b="1" dirty="0">
                <a:solidFill>
                  <a:srgbClr val="003873"/>
                </a:solidFill>
                <a:latin typeface="Montserrat"/>
              </a:rPr>
            </a:br>
            <a:r>
              <a:rPr lang="ru-RU" sz="12000" b="1" dirty="0">
                <a:solidFill>
                  <a:srgbClr val="003873"/>
                </a:solidFill>
                <a:latin typeface="Montserrat"/>
              </a:rPr>
              <a:t>РАЗВИТИЯ БАННОЙ ИНДУСТРИИ:</a:t>
            </a:r>
          </a:p>
        </p:txBody>
      </p:sp>
      <p:pic>
        <p:nvPicPr>
          <p:cNvPr id="6" name="Image 2" descr=" ">
            <a:extLst>
              <a:ext uri="{FF2B5EF4-FFF2-40B4-BE49-F238E27FC236}">
                <a16:creationId xmlns:a16="http://schemas.microsoft.com/office/drawing/2014/main" id="{6170DB3D-D523-4083-ADCC-AD389A5D3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"/>
            <a:ext cx="7304479" cy="28483560"/>
          </a:xfrm>
          <a:prstGeom prst="rect">
            <a:avLst/>
          </a:prstGeom>
        </p:spPr>
      </p:pic>
      <p:pic>
        <p:nvPicPr>
          <p:cNvPr id="7" name="Image 2" descr=" ">
            <a:extLst>
              <a:ext uri="{FF2B5EF4-FFF2-40B4-BE49-F238E27FC236}">
                <a16:creationId xmlns:a16="http://schemas.microsoft.com/office/drawing/2014/main" id="{83753806-5AF3-4E2E-8210-3EE154F75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04800"/>
            <a:ext cx="7304479" cy="2848356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C9CA49F-A7D2-42B2-B797-A0311D2C74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26510" y="0"/>
            <a:ext cx="6472326" cy="28490564"/>
          </a:xfrm>
          <a:prstGeom prst="rect">
            <a:avLst/>
          </a:prstGeom>
        </p:spPr>
      </p:pic>
      <p:pic>
        <p:nvPicPr>
          <p:cNvPr id="10" name="Image 5" descr=" ">
            <a:extLst>
              <a:ext uri="{FF2B5EF4-FFF2-40B4-BE49-F238E27FC236}">
                <a16:creationId xmlns:a16="http://schemas.microsoft.com/office/drawing/2014/main" id="{4C4603C0-69B4-4E7C-BD86-C8CA1C23C3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98018" y="304800"/>
            <a:ext cx="21105612" cy="11476892"/>
          </a:xfrm>
          <a:prstGeom prst="rect">
            <a:avLst/>
          </a:prstGeom>
        </p:spPr>
      </p:pic>
      <p:sp>
        <p:nvSpPr>
          <p:cNvPr id="30" name="Shape 1">
            <a:extLst>
              <a:ext uri="{FF2B5EF4-FFF2-40B4-BE49-F238E27FC236}">
                <a16:creationId xmlns:a16="http://schemas.microsoft.com/office/drawing/2014/main" id="{8EFD3C7D-3200-D025-2E0B-2BD9401170DE}"/>
              </a:ext>
            </a:extLst>
          </p:cNvPr>
          <p:cNvSpPr/>
          <p:nvPr/>
        </p:nvSpPr>
        <p:spPr>
          <a:xfrm>
            <a:off x="11654712" y="11781691"/>
            <a:ext cx="9277159" cy="6549851"/>
          </a:xfrm>
          <a:prstGeom prst="roundRect">
            <a:avLst>
              <a:gd name="adj" fmla="val 6294"/>
            </a:avLst>
          </a:prstGeom>
          <a:solidFill>
            <a:srgbClr val="F9F9FF">
              <a:alpha val="95000"/>
            </a:srgbClr>
          </a:solidFill>
          <a:ln w="30480">
            <a:solidFill>
              <a:srgbClr val="B8BFDF"/>
            </a:solidFill>
            <a:prstDash val="solid"/>
          </a:ln>
        </p:spPr>
      </p:sp>
      <p:sp>
        <p:nvSpPr>
          <p:cNvPr id="31" name="Shape 2">
            <a:extLst>
              <a:ext uri="{FF2B5EF4-FFF2-40B4-BE49-F238E27FC236}">
                <a16:creationId xmlns:a16="http://schemas.microsoft.com/office/drawing/2014/main" id="{E19BC170-E62D-9290-651A-A8203A762128}"/>
              </a:ext>
            </a:extLst>
          </p:cNvPr>
          <p:cNvSpPr/>
          <p:nvPr/>
        </p:nvSpPr>
        <p:spPr>
          <a:xfrm>
            <a:off x="11654712" y="11781691"/>
            <a:ext cx="355425" cy="6549850"/>
          </a:xfrm>
          <a:prstGeom prst="roundRect">
            <a:avLst>
              <a:gd name="adj" fmla="val 74095"/>
            </a:avLst>
          </a:prstGeom>
          <a:solidFill>
            <a:srgbClr val="E62D37"/>
          </a:solidFill>
          <a:ln/>
        </p:spPr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A38A1371-68B8-1683-CE9E-14BC8977C960}"/>
              </a:ext>
            </a:extLst>
          </p:cNvPr>
          <p:cNvSpPr/>
          <p:nvPr/>
        </p:nvSpPr>
        <p:spPr>
          <a:xfrm>
            <a:off x="12238737" y="12063439"/>
            <a:ext cx="829860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>
                <a:solidFill>
                  <a:srgbClr val="003873"/>
                </a:solidFill>
                <a:latin typeface="Open sans "/>
              </a:rPr>
              <a:t>Необходимо оперативное взаимодействие с органами власти </a:t>
            </a:r>
          </a:p>
        </p:txBody>
      </p:sp>
      <p:sp>
        <p:nvSpPr>
          <p:cNvPr id="44" name="Shape 1">
            <a:extLst>
              <a:ext uri="{FF2B5EF4-FFF2-40B4-BE49-F238E27FC236}">
                <a16:creationId xmlns:a16="http://schemas.microsoft.com/office/drawing/2014/main" id="{0F44D63C-7D56-80D4-7CEE-C2CC466E05AB}"/>
              </a:ext>
            </a:extLst>
          </p:cNvPr>
          <p:cNvSpPr/>
          <p:nvPr/>
        </p:nvSpPr>
        <p:spPr>
          <a:xfrm>
            <a:off x="21547237" y="11781688"/>
            <a:ext cx="11812051" cy="6549851"/>
          </a:xfrm>
          <a:prstGeom prst="roundRect">
            <a:avLst>
              <a:gd name="adj" fmla="val 6294"/>
            </a:avLst>
          </a:prstGeom>
          <a:solidFill>
            <a:srgbClr val="F9F9FF">
              <a:alpha val="95000"/>
            </a:srgbClr>
          </a:solidFill>
          <a:ln w="30480">
            <a:solidFill>
              <a:srgbClr val="B8BFDF"/>
            </a:solidFill>
            <a:prstDash val="solid"/>
          </a:ln>
        </p:spPr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51D394AA-9BB6-67FB-992D-F7983F2F95CA}"/>
              </a:ext>
            </a:extLst>
          </p:cNvPr>
          <p:cNvSpPr/>
          <p:nvPr/>
        </p:nvSpPr>
        <p:spPr>
          <a:xfrm>
            <a:off x="22081420" y="12063439"/>
            <a:ext cx="1067369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>
                <a:solidFill>
                  <a:srgbClr val="003873"/>
                </a:solidFill>
                <a:latin typeface="Open sans "/>
              </a:rPr>
              <a:t>Требуется корректировка ГОСТ 32670-2014 «Услуги бытовые. УСЛУГИ БАНЬ И ДУШЕВЫХ. Общие технические условия» </a:t>
            </a:r>
          </a:p>
        </p:txBody>
      </p:sp>
      <p:sp>
        <p:nvSpPr>
          <p:cNvPr id="47" name="Shape 1">
            <a:extLst>
              <a:ext uri="{FF2B5EF4-FFF2-40B4-BE49-F238E27FC236}">
                <a16:creationId xmlns:a16="http://schemas.microsoft.com/office/drawing/2014/main" id="{EE99B0BE-E946-45B1-1E02-80FCAD209BC0}"/>
              </a:ext>
            </a:extLst>
          </p:cNvPr>
          <p:cNvSpPr/>
          <p:nvPr/>
        </p:nvSpPr>
        <p:spPr>
          <a:xfrm>
            <a:off x="11654712" y="18890887"/>
            <a:ext cx="9277159" cy="5797914"/>
          </a:xfrm>
          <a:prstGeom prst="roundRect">
            <a:avLst>
              <a:gd name="adj" fmla="val 6294"/>
            </a:avLst>
          </a:prstGeom>
          <a:solidFill>
            <a:srgbClr val="F9F9FF">
              <a:alpha val="95000"/>
            </a:srgbClr>
          </a:solidFill>
          <a:ln w="30480">
            <a:solidFill>
              <a:srgbClr val="B8BFDF"/>
            </a:solidFill>
            <a:prstDash val="solid"/>
          </a:ln>
        </p:spPr>
      </p:sp>
      <p:sp>
        <p:nvSpPr>
          <p:cNvPr id="48" name="Shape 1">
            <a:extLst>
              <a:ext uri="{FF2B5EF4-FFF2-40B4-BE49-F238E27FC236}">
                <a16:creationId xmlns:a16="http://schemas.microsoft.com/office/drawing/2014/main" id="{7A790BF9-506A-16FC-0247-46A06B97986B}"/>
              </a:ext>
            </a:extLst>
          </p:cNvPr>
          <p:cNvSpPr/>
          <p:nvPr/>
        </p:nvSpPr>
        <p:spPr>
          <a:xfrm>
            <a:off x="33883924" y="11739853"/>
            <a:ext cx="13101196" cy="6549851"/>
          </a:xfrm>
          <a:prstGeom prst="roundRect">
            <a:avLst>
              <a:gd name="adj" fmla="val 6294"/>
            </a:avLst>
          </a:prstGeom>
          <a:solidFill>
            <a:srgbClr val="F9F9FF">
              <a:alpha val="95000"/>
            </a:srgbClr>
          </a:solidFill>
          <a:ln w="30480">
            <a:solidFill>
              <a:srgbClr val="B8BFDF"/>
            </a:solidFill>
            <a:prstDash val="solid"/>
          </a:ln>
        </p:spPr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FB1102E7-33E0-7A6D-E238-130646DCDF7C}"/>
              </a:ext>
            </a:extLst>
          </p:cNvPr>
          <p:cNvSpPr/>
          <p:nvPr/>
        </p:nvSpPr>
        <p:spPr>
          <a:xfrm>
            <a:off x="34443523" y="11963461"/>
            <a:ext cx="1201696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>
                <a:solidFill>
                  <a:srgbClr val="003873"/>
                </a:solidFill>
                <a:latin typeface="Open sans "/>
              </a:rPr>
              <a:t>Требуется корректировка Общероссийского классификатора профессий рабочих, должностей служащих и тарифных разрядов (ОКПДТР)</a:t>
            </a:r>
          </a:p>
        </p:txBody>
      </p:sp>
      <p:sp>
        <p:nvSpPr>
          <p:cNvPr id="50" name="Shape 2">
            <a:extLst>
              <a:ext uri="{FF2B5EF4-FFF2-40B4-BE49-F238E27FC236}">
                <a16:creationId xmlns:a16="http://schemas.microsoft.com/office/drawing/2014/main" id="{AF0941C8-F09E-BA72-27AC-4FBF66BB06A2}"/>
              </a:ext>
            </a:extLst>
          </p:cNvPr>
          <p:cNvSpPr/>
          <p:nvPr/>
        </p:nvSpPr>
        <p:spPr>
          <a:xfrm>
            <a:off x="21523255" y="11781689"/>
            <a:ext cx="355425" cy="6549850"/>
          </a:xfrm>
          <a:prstGeom prst="roundRect">
            <a:avLst>
              <a:gd name="adj" fmla="val 74095"/>
            </a:avLst>
          </a:prstGeom>
          <a:solidFill>
            <a:srgbClr val="E62D37"/>
          </a:solidFill>
          <a:ln/>
        </p:spPr>
      </p:sp>
      <p:sp>
        <p:nvSpPr>
          <p:cNvPr id="51" name="Shape 2">
            <a:extLst>
              <a:ext uri="{FF2B5EF4-FFF2-40B4-BE49-F238E27FC236}">
                <a16:creationId xmlns:a16="http://schemas.microsoft.com/office/drawing/2014/main" id="{1D9EAFB0-58A1-1403-1CCC-36D64F988305}"/>
              </a:ext>
            </a:extLst>
          </p:cNvPr>
          <p:cNvSpPr/>
          <p:nvPr/>
        </p:nvSpPr>
        <p:spPr>
          <a:xfrm>
            <a:off x="33879086" y="11739854"/>
            <a:ext cx="355425" cy="6549850"/>
          </a:xfrm>
          <a:prstGeom prst="roundRect">
            <a:avLst>
              <a:gd name="adj" fmla="val 74095"/>
            </a:avLst>
          </a:prstGeom>
          <a:solidFill>
            <a:srgbClr val="E62D37"/>
          </a:solidFill>
          <a:ln/>
        </p:spPr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30D8F3BA-1354-689E-9EE3-92C39294FFF1}"/>
              </a:ext>
            </a:extLst>
          </p:cNvPr>
          <p:cNvSpPr/>
          <p:nvPr/>
        </p:nvSpPr>
        <p:spPr>
          <a:xfrm>
            <a:off x="12269235" y="19269258"/>
            <a:ext cx="829860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>
                <a:solidFill>
                  <a:srgbClr val="003873"/>
                </a:solidFill>
                <a:latin typeface="Open sans "/>
              </a:rPr>
              <a:t>Отсутствие в ОКВЭД отдельной подгруппы для банной индустрии</a:t>
            </a:r>
          </a:p>
        </p:txBody>
      </p:sp>
      <p:sp>
        <p:nvSpPr>
          <p:cNvPr id="54" name="Shape 1">
            <a:extLst>
              <a:ext uri="{FF2B5EF4-FFF2-40B4-BE49-F238E27FC236}">
                <a16:creationId xmlns:a16="http://schemas.microsoft.com/office/drawing/2014/main" id="{6B9BE392-E054-7F76-F04C-A4B19E2CFA6E}"/>
              </a:ext>
            </a:extLst>
          </p:cNvPr>
          <p:cNvSpPr/>
          <p:nvPr/>
        </p:nvSpPr>
        <p:spPr>
          <a:xfrm>
            <a:off x="21547237" y="18890886"/>
            <a:ext cx="11812051" cy="5797915"/>
          </a:xfrm>
          <a:prstGeom prst="roundRect">
            <a:avLst>
              <a:gd name="adj" fmla="val 6294"/>
            </a:avLst>
          </a:prstGeom>
          <a:solidFill>
            <a:srgbClr val="F9F9FF">
              <a:alpha val="95000"/>
            </a:srgbClr>
          </a:solidFill>
          <a:ln w="30480">
            <a:solidFill>
              <a:srgbClr val="B8BFDF"/>
            </a:solidFill>
            <a:prstDash val="solid"/>
          </a:ln>
        </p:spPr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497A04CD-570E-6556-E943-D3D6ED4837BB}"/>
              </a:ext>
            </a:extLst>
          </p:cNvPr>
          <p:cNvSpPr/>
          <p:nvPr/>
        </p:nvSpPr>
        <p:spPr>
          <a:xfrm>
            <a:off x="22081420" y="19323551"/>
            <a:ext cx="829860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>
                <a:solidFill>
                  <a:srgbClr val="003873"/>
                </a:solidFill>
                <a:latin typeface="Open sans "/>
              </a:rPr>
              <a:t>Отсутствие программы развития банной индустрии</a:t>
            </a:r>
          </a:p>
        </p:txBody>
      </p:sp>
      <p:sp>
        <p:nvSpPr>
          <p:cNvPr id="56" name="Shape 2">
            <a:extLst>
              <a:ext uri="{FF2B5EF4-FFF2-40B4-BE49-F238E27FC236}">
                <a16:creationId xmlns:a16="http://schemas.microsoft.com/office/drawing/2014/main" id="{99C11389-449A-32B9-960D-B0019733B71B}"/>
              </a:ext>
            </a:extLst>
          </p:cNvPr>
          <p:cNvSpPr/>
          <p:nvPr/>
        </p:nvSpPr>
        <p:spPr>
          <a:xfrm>
            <a:off x="11644488" y="18890887"/>
            <a:ext cx="394712" cy="5797914"/>
          </a:xfrm>
          <a:prstGeom prst="roundRect">
            <a:avLst>
              <a:gd name="adj" fmla="val 74095"/>
            </a:avLst>
          </a:prstGeom>
          <a:solidFill>
            <a:srgbClr val="E62D37"/>
          </a:solidFill>
          <a:ln/>
        </p:spPr>
      </p:sp>
      <p:sp>
        <p:nvSpPr>
          <p:cNvPr id="57" name="Shape 2">
            <a:extLst>
              <a:ext uri="{FF2B5EF4-FFF2-40B4-BE49-F238E27FC236}">
                <a16:creationId xmlns:a16="http://schemas.microsoft.com/office/drawing/2014/main" id="{6CACA9F7-8FE4-AA84-9A05-63305C00E702}"/>
              </a:ext>
            </a:extLst>
          </p:cNvPr>
          <p:cNvSpPr/>
          <p:nvPr/>
        </p:nvSpPr>
        <p:spPr>
          <a:xfrm>
            <a:off x="21483968" y="18890887"/>
            <a:ext cx="394712" cy="5797914"/>
          </a:xfrm>
          <a:prstGeom prst="roundRect">
            <a:avLst>
              <a:gd name="adj" fmla="val 74095"/>
            </a:avLst>
          </a:prstGeom>
          <a:solidFill>
            <a:srgbClr val="E62D37"/>
          </a:solidFill>
          <a:ln/>
        </p:spPr>
      </p:sp>
    </p:spTree>
    <p:extLst>
      <p:ext uri="{BB962C8B-B14F-4D97-AF65-F5344CB8AC3E}">
        <p14:creationId xmlns:p14="http://schemas.microsoft.com/office/powerpoint/2010/main" val="1316561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 descr=" ">
            <a:extLst>
              <a:ext uri="{FF2B5EF4-FFF2-40B4-BE49-F238E27FC236}">
                <a16:creationId xmlns:a16="http://schemas.microsoft.com/office/drawing/2014/main" id="{FC429438-52D8-4A30-94DD-66AC03539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23592" cy="14880070"/>
          </a:xfrm>
          <a:prstGeom prst="rect">
            <a:avLst/>
          </a:prstGeom>
        </p:spPr>
      </p:pic>
      <p:pic>
        <p:nvPicPr>
          <p:cNvPr id="3" name="Image 2" descr=" ">
            <a:extLst>
              <a:ext uri="{FF2B5EF4-FFF2-40B4-BE49-F238E27FC236}">
                <a16:creationId xmlns:a16="http://schemas.microsoft.com/office/drawing/2014/main" id="{260434BC-8204-4509-80EE-93DD70677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61093" y="0"/>
            <a:ext cx="16006563" cy="11222706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E19C120-8AE2-4451-BF88-74A6E21C2AC9}"/>
              </a:ext>
            </a:extLst>
          </p:cNvPr>
          <p:cNvSpPr/>
          <p:nvPr/>
        </p:nvSpPr>
        <p:spPr>
          <a:xfrm>
            <a:off x="11654713" y="4208240"/>
            <a:ext cx="25314275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0" b="1" dirty="0">
                <a:solidFill>
                  <a:srgbClr val="003873"/>
                </a:solidFill>
                <a:latin typeface="Montserrat"/>
              </a:rPr>
              <a:t>МИССИЯ: Создание благоприятных условий для развития банной индустрии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CCA3557-3240-4BF2-92CD-CF19B2FBDF9B}"/>
              </a:ext>
            </a:extLst>
          </p:cNvPr>
          <p:cNvSpPr/>
          <p:nvPr/>
        </p:nvSpPr>
        <p:spPr>
          <a:xfrm>
            <a:off x="5629866" y="12350319"/>
            <a:ext cx="42526357" cy="11910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>
                <a:solidFill>
                  <a:srgbClr val="003873"/>
                </a:solidFill>
                <a:latin typeface="Open sans "/>
              </a:rPr>
              <a:t>ЦЕЛИ КОМИССИИ ПО БАННОЙ ОТРАСЛИ:</a:t>
            </a:r>
          </a:p>
          <a:p>
            <a:endParaRPr lang="ru-RU" sz="7200" dirty="0">
              <a:solidFill>
                <a:srgbClr val="003873"/>
              </a:solidFill>
              <a:latin typeface="Open sans "/>
            </a:endParaRPr>
          </a:p>
          <a:p>
            <a:r>
              <a:rPr lang="ru-RU" sz="7200" dirty="0">
                <a:solidFill>
                  <a:srgbClr val="003873"/>
                </a:solidFill>
                <a:latin typeface="Open sans "/>
              </a:rPr>
              <a:t>    Обеспечение взаимодействия органов власти с представителями банной индустрии</a:t>
            </a:r>
          </a:p>
          <a:p>
            <a:endParaRPr lang="ru-RU" sz="2000" dirty="0">
              <a:solidFill>
                <a:srgbClr val="003873"/>
              </a:solidFill>
              <a:latin typeface="Open sans "/>
            </a:endParaRPr>
          </a:p>
          <a:p>
            <a:r>
              <a:rPr lang="ru-RU" sz="7200" dirty="0">
                <a:solidFill>
                  <a:srgbClr val="003873"/>
                </a:solidFill>
                <a:latin typeface="Open sans "/>
              </a:rPr>
              <a:t>    Совершенствование законодательной основы деятельности банной индустрии</a:t>
            </a:r>
          </a:p>
          <a:p>
            <a:endParaRPr lang="ru-RU" sz="2000" dirty="0">
              <a:solidFill>
                <a:srgbClr val="003873"/>
              </a:solidFill>
              <a:latin typeface="Open sans "/>
            </a:endParaRPr>
          </a:p>
          <a:p>
            <a:r>
              <a:rPr lang="ru-RU" sz="7200" dirty="0">
                <a:solidFill>
                  <a:srgbClr val="003873"/>
                </a:solidFill>
                <a:latin typeface="Open sans "/>
              </a:rPr>
              <a:t>    Объединение организаций, осуществляющих развитие банной индустрии</a:t>
            </a:r>
          </a:p>
          <a:p>
            <a:endParaRPr lang="ru-RU" sz="2000" dirty="0">
              <a:solidFill>
                <a:srgbClr val="003873"/>
              </a:solidFill>
              <a:latin typeface="Open sans "/>
            </a:endParaRPr>
          </a:p>
          <a:p>
            <a:r>
              <a:rPr lang="ru-RU" sz="7200" dirty="0">
                <a:solidFill>
                  <a:srgbClr val="003873"/>
                </a:solidFill>
                <a:latin typeface="Open sans "/>
              </a:rPr>
              <a:t>    Создание системы обучения и повышения квалификации специалистов банной индустрии</a:t>
            </a:r>
          </a:p>
          <a:p>
            <a:endParaRPr lang="ru-RU" sz="2000" dirty="0">
              <a:solidFill>
                <a:srgbClr val="003873"/>
              </a:solidFill>
              <a:latin typeface="Open sans "/>
            </a:endParaRPr>
          </a:p>
          <a:p>
            <a:r>
              <a:rPr lang="ru-RU" sz="7200" dirty="0">
                <a:solidFill>
                  <a:srgbClr val="003873"/>
                </a:solidFill>
                <a:latin typeface="Open sans "/>
              </a:rPr>
              <a:t>    Содействие развитию туристической отрасли в рамках развития банной индустрии</a:t>
            </a:r>
          </a:p>
          <a:p>
            <a:endParaRPr lang="ru-RU" sz="2000" dirty="0">
              <a:solidFill>
                <a:srgbClr val="003873"/>
              </a:solidFill>
              <a:latin typeface="Open sans "/>
            </a:endParaRPr>
          </a:p>
          <a:p>
            <a:r>
              <a:rPr lang="ru-RU" sz="7200" dirty="0">
                <a:solidFill>
                  <a:srgbClr val="003873"/>
                </a:solidFill>
                <a:latin typeface="Open sans "/>
              </a:rPr>
              <a:t>    Сохранение традиции «Русской бани»</a:t>
            </a:r>
          </a:p>
          <a:p>
            <a:endParaRPr lang="ru-RU" sz="2000" dirty="0">
              <a:solidFill>
                <a:srgbClr val="003873"/>
              </a:solidFill>
              <a:latin typeface="Open sans "/>
            </a:endParaRPr>
          </a:p>
          <a:p>
            <a:r>
              <a:rPr lang="ru-RU" sz="7200" dirty="0">
                <a:solidFill>
                  <a:srgbClr val="003873"/>
                </a:solidFill>
                <a:latin typeface="Open sans "/>
              </a:rPr>
              <a:t>   </a:t>
            </a:r>
            <a:endParaRPr lang="ru-RU" sz="2000" dirty="0">
              <a:solidFill>
                <a:srgbClr val="003873"/>
              </a:solidFill>
              <a:latin typeface="Open sans "/>
            </a:endParaRPr>
          </a:p>
        </p:txBody>
      </p:sp>
      <p:pic>
        <p:nvPicPr>
          <p:cNvPr id="10" name="Image 108" descr=" ">
            <a:extLst>
              <a:ext uri="{FF2B5EF4-FFF2-40B4-BE49-F238E27FC236}">
                <a16:creationId xmlns:a16="http://schemas.microsoft.com/office/drawing/2014/main" id="{78149666-4827-B3C4-70D4-95CBAFDA73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29866" y="14774256"/>
            <a:ext cx="855843" cy="773898"/>
          </a:xfrm>
          <a:prstGeom prst="rect">
            <a:avLst/>
          </a:prstGeom>
        </p:spPr>
      </p:pic>
      <p:pic>
        <p:nvPicPr>
          <p:cNvPr id="11" name="Image 108" descr=" ">
            <a:extLst>
              <a:ext uri="{FF2B5EF4-FFF2-40B4-BE49-F238E27FC236}">
                <a16:creationId xmlns:a16="http://schemas.microsoft.com/office/drawing/2014/main" id="{430A4A6F-CC9F-300E-345B-6EA9E70293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29866" y="16176958"/>
            <a:ext cx="855843" cy="773898"/>
          </a:xfrm>
          <a:prstGeom prst="rect">
            <a:avLst/>
          </a:prstGeom>
        </p:spPr>
      </p:pic>
      <p:pic>
        <p:nvPicPr>
          <p:cNvPr id="12" name="Image 108" descr=" ">
            <a:extLst>
              <a:ext uri="{FF2B5EF4-FFF2-40B4-BE49-F238E27FC236}">
                <a16:creationId xmlns:a16="http://schemas.microsoft.com/office/drawing/2014/main" id="{3BE384C1-E8E1-3DAB-0336-6F382AE34F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29866" y="17585142"/>
            <a:ext cx="855843" cy="773898"/>
          </a:xfrm>
          <a:prstGeom prst="rect">
            <a:avLst/>
          </a:prstGeom>
        </p:spPr>
      </p:pic>
      <p:pic>
        <p:nvPicPr>
          <p:cNvPr id="13" name="Image 108" descr=" ">
            <a:extLst>
              <a:ext uri="{FF2B5EF4-FFF2-40B4-BE49-F238E27FC236}">
                <a16:creationId xmlns:a16="http://schemas.microsoft.com/office/drawing/2014/main" id="{8F77E214-52DC-507E-9573-04875ED277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29865" y="18974185"/>
            <a:ext cx="855843" cy="773898"/>
          </a:xfrm>
          <a:prstGeom prst="rect">
            <a:avLst/>
          </a:prstGeom>
        </p:spPr>
      </p:pic>
      <p:pic>
        <p:nvPicPr>
          <p:cNvPr id="14" name="Image 108" descr=" ">
            <a:extLst>
              <a:ext uri="{FF2B5EF4-FFF2-40B4-BE49-F238E27FC236}">
                <a16:creationId xmlns:a16="http://schemas.microsoft.com/office/drawing/2014/main" id="{273DC0FA-C7F7-2962-960F-D2F5C2F3B9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29864" y="20376225"/>
            <a:ext cx="855843" cy="773898"/>
          </a:xfrm>
          <a:prstGeom prst="rect">
            <a:avLst/>
          </a:prstGeom>
        </p:spPr>
      </p:pic>
      <p:pic>
        <p:nvPicPr>
          <p:cNvPr id="15" name="Image 108" descr=" ">
            <a:extLst>
              <a:ext uri="{FF2B5EF4-FFF2-40B4-BE49-F238E27FC236}">
                <a16:creationId xmlns:a16="http://schemas.microsoft.com/office/drawing/2014/main" id="{A32627B8-95B9-293D-89B2-396C85CE16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29863" y="21766410"/>
            <a:ext cx="855843" cy="77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581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 descr=" ">
            <a:extLst>
              <a:ext uri="{FF2B5EF4-FFF2-40B4-BE49-F238E27FC236}">
                <a16:creationId xmlns:a16="http://schemas.microsoft.com/office/drawing/2014/main" id="{FC429438-52D8-4A30-94DD-66AC03539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23592" cy="14880070"/>
          </a:xfrm>
          <a:prstGeom prst="rect">
            <a:avLst/>
          </a:prstGeom>
        </p:spPr>
      </p:pic>
      <p:pic>
        <p:nvPicPr>
          <p:cNvPr id="3" name="Image 2" descr=" ">
            <a:extLst>
              <a:ext uri="{FF2B5EF4-FFF2-40B4-BE49-F238E27FC236}">
                <a16:creationId xmlns:a16="http://schemas.microsoft.com/office/drawing/2014/main" id="{260434BC-8204-4509-80EE-93DD70677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61093" y="0"/>
            <a:ext cx="16006563" cy="11222706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E19C120-8AE2-4451-BF88-74A6E21C2AC9}"/>
              </a:ext>
            </a:extLst>
          </p:cNvPr>
          <p:cNvSpPr/>
          <p:nvPr/>
        </p:nvSpPr>
        <p:spPr>
          <a:xfrm>
            <a:off x="11654713" y="4208240"/>
            <a:ext cx="25314275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0" b="1" dirty="0">
                <a:solidFill>
                  <a:srgbClr val="003873"/>
                </a:solidFill>
                <a:latin typeface="Montserrat"/>
              </a:rPr>
              <a:t>НАПРАВЛЕНИЯ ДЕЯТЕЛЬНОСТИ КОМИССИИ: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CCA3557-3240-4BF2-92CD-CF19B2FBDF9B}"/>
              </a:ext>
            </a:extLst>
          </p:cNvPr>
          <p:cNvSpPr/>
          <p:nvPr/>
        </p:nvSpPr>
        <p:spPr>
          <a:xfrm>
            <a:off x="5311796" y="12202132"/>
            <a:ext cx="39493804" cy="1396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ru-RU" sz="7200" dirty="0">
                <a:solidFill>
                  <a:srgbClr val="003873"/>
                </a:solidFill>
                <a:latin typeface="Open sans "/>
              </a:rPr>
              <a:t>        Разработка и внедрение нормативных актов, законопроектов и программ, направленных на развитие банной индустрии. Корректировка ОКВЭД, ГОСТа, классификатора профессий.</a:t>
            </a:r>
          </a:p>
          <a:p>
            <a:pPr>
              <a:spcAft>
                <a:spcPts val="900"/>
              </a:spcAft>
            </a:pPr>
            <a:r>
              <a:rPr lang="ru-RU" sz="7200" dirty="0">
                <a:solidFill>
                  <a:srgbClr val="003873"/>
                </a:solidFill>
                <a:latin typeface="Open sans "/>
              </a:rPr>
              <a:t>        Сбор, обработка аналитической информации по трендам развития банной отрасли и информирование участников банной отрасли о ее текущем статусе.</a:t>
            </a:r>
          </a:p>
          <a:p>
            <a:pPr>
              <a:spcAft>
                <a:spcPts val="900"/>
              </a:spcAft>
            </a:pPr>
            <a:r>
              <a:rPr lang="ru-RU" sz="7200" dirty="0">
                <a:solidFill>
                  <a:srgbClr val="003873"/>
                </a:solidFill>
                <a:latin typeface="Open sans "/>
              </a:rPr>
              <a:t>        Взаимодействие организаций, оказывающих населению банные услуги, а также предприятий, производящих банную продукцию.</a:t>
            </a:r>
          </a:p>
          <a:p>
            <a:pPr>
              <a:spcAft>
                <a:spcPts val="900"/>
              </a:spcAft>
            </a:pPr>
            <a:r>
              <a:rPr lang="ru-RU" sz="7200" dirty="0">
                <a:solidFill>
                  <a:srgbClr val="003873"/>
                </a:solidFill>
                <a:latin typeface="Open sans "/>
              </a:rPr>
              <a:t>        Систематизация организаций банной индустрии в целях повышения качества банных услуг населению.</a:t>
            </a:r>
          </a:p>
          <a:p>
            <a:pPr>
              <a:spcAft>
                <a:spcPts val="900"/>
              </a:spcAft>
            </a:pPr>
            <a:r>
              <a:rPr lang="ru-RU" sz="7200" dirty="0">
                <a:solidFill>
                  <a:srgbClr val="003873"/>
                </a:solidFill>
                <a:latin typeface="Open sans "/>
              </a:rPr>
              <a:t>        Развитие внутреннего банного туризма.</a:t>
            </a:r>
          </a:p>
          <a:p>
            <a:pPr>
              <a:spcAft>
                <a:spcPts val="900"/>
              </a:spcAft>
            </a:pPr>
            <a:r>
              <a:rPr lang="ru-RU" sz="7200" dirty="0">
                <a:solidFill>
                  <a:srgbClr val="003873"/>
                </a:solidFill>
                <a:latin typeface="Open sans "/>
              </a:rPr>
              <a:t>        Популяризация БАНИ: взаимодействие со СМИ, участие в общественных мероприятиях.</a:t>
            </a:r>
          </a:p>
        </p:txBody>
      </p:sp>
      <p:pic>
        <p:nvPicPr>
          <p:cNvPr id="8" name="Image 186" descr=" ">
            <a:extLst>
              <a:ext uri="{FF2B5EF4-FFF2-40B4-BE49-F238E27FC236}">
                <a16:creationId xmlns:a16="http://schemas.microsoft.com/office/drawing/2014/main" id="{2853C4C0-D9BE-91AE-86AB-34572EE5B7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1796" y="12703465"/>
            <a:ext cx="1594048" cy="248459"/>
          </a:xfrm>
          <a:prstGeom prst="rect">
            <a:avLst/>
          </a:prstGeom>
        </p:spPr>
      </p:pic>
      <p:pic>
        <p:nvPicPr>
          <p:cNvPr id="9" name="Image 186" descr=" ">
            <a:extLst>
              <a:ext uri="{FF2B5EF4-FFF2-40B4-BE49-F238E27FC236}">
                <a16:creationId xmlns:a16="http://schemas.microsoft.com/office/drawing/2014/main" id="{0F59554A-6EE7-BC47-3BF6-9B9515AC8B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4700" y="16091434"/>
            <a:ext cx="1594048" cy="248459"/>
          </a:xfrm>
          <a:prstGeom prst="rect">
            <a:avLst/>
          </a:prstGeom>
        </p:spPr>
      </p:pic>
      <p:pic>
        <p:nvPicPr>
          <p:cNvPr id="16" name="Image 186" descr=" ">
            <a:extLst>
              <a:ext uri="{FF2B5EF4-FFF2-40B4-BE49-F238E27FC236}">
                <a16:creationId xmlns:a16="http://schemas.microsoft.com/office/drawing/2014/main" id="{DEC6CAE0-9E1C-EDDB-383B-5C562D03E7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4267" y="18393846"/>
            <a:ext cx="1594048" cy="248459"/>
          </a:xfrm>
          <a:prstGeom prst="rect">
            <a:avLst/>
          </a:prstGeom>
        </p:spPr>
      </p:pic>
      <p:pic>
        <p:nvPicPr>
          <p:cNvPr id="17" name="Image 186" descr=" ">
            <a:extLst>
              <a:ext uri="{FF2B5EF4-FFF2-40B4-BE49-F238E27FC236}">
                <a16:creationId xmlns:a16="http://schemas.microsoft.com/office/drawing/2014/main" id="{D6B1E02F-E4D6-69B7-2668-586D987F09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4700" y="20727006"/>
            <a:ext cx="1594048" cy="248459"/>
          </a:xfrm>
          <a:prstGeom prst="rect">
            <a:avLst/>
          </a:prstGeom>
        </p:spPr>
      </p:pic>
      <p:pic>
        <p:nvPicPr>
          <p:cNvPr id="18" name="Image 186" descr=" ">
            <a:extLst>
              <a:ext uri="{FF2B5EF4-FFF2-40B4-BE49-F238E27FC236}">
                <a16:creationId xmlns:a16="http://schemas.microsoft.com/office/drawing/2014/main" id="{24C6A17B-38EB-3746-C3E5-9012D298E5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4267" y="23029418"/>
            <a:ext cx="1594048" cy="248459"/>
          </a:xfrm>
          <a:prstGeom prst="rect">
            <a:avLst/>
          </a:prstGeom>
        </p:spPr>
      </p:pic>
      <p:pic>
        <p:nvPicPr>
          <p:cNvPr id="19" name="Image 186" descr=" ">
            <a:extLst>
              <a:ext uri="{FF2B5EF4-FFF2-40B4-BE49-F238E27FC236}">
                <a16:creationId xmlns:a16="http://schemas.microsoft.com/office/drawing/2014/main" id="{656C7020-12F5-BA30-5152-E7BA19A162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4267" y="24257303"/>
            <a:ext cx="1594048" cy="24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464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DF30055-CE75-414F-8B4B-688C809208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163" y="23802614"/>
            <a:ext cx="10545385" cy="4840350"/>
          </a:xfrm>
          <a:prstGeom prst="rect">
            <a:avLst/>
          </a:prstGeom>
        </p:spPr>
      </p:pic>
      <p:pic>
        <p:nvPicPr>
          <p:cNvPr id="3" name="Image 2" descr=" ">
            <a:extLst>
              <a:ext uri="{FF2B5EF4-FFF2-40B4-BE49-F238E27FC236}">
                <a16:creationId xmlns:a16="http://schemas.microsoft.com/office/drawing/2014/main" id="{614AD6EA-0750-4B87-AD7E-4F97F14C8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04479" cy="2848356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E2780B0-3D34-46CD-9312-3A8C23327BF3}"/>
              </a:ext>
            </a:extLst>
          </p:cNvPr>
          <p:cNvSpPr/>
          <p:nvPr/>
        </p:nvSpPr>
        <p:spPr>
          <a:xfrm>
            <a:off x="11654713" y="4208240"/>
            <a:ext cx="25314275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0" b="1" dirty="0">
                <a:solidFill>
                  <a:srgbClr val="003873"/>
                </a:solidFill>
                <a:latin typeface="Montserrat"/>
              </a:rPr>
              <a:t>ПЕРВООЧЕРЕДНЫЕ ЗАДАЧИ КОМИССИИ:</a:t>
            </a:r>
          </a:p>
        </p:txBody>
      </p:sp>
      <p:pic>
        <p:nvPicPr>
          <p:cNvPr id="6" name="Image 2" descr=" ">
            <a:extLst>
              <a:ext uri="{FF2B5EF4-FFF2-40B4-BE49-F238E27FC236}">
                <a16:creationId xmlns:a16="http://schemas.microsoft.com/office/drawing/2014/main" id="{6170DB3D-D523-4083-ADCC-AD389A5D3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"/>
            <a:ext cx="7304479" cy="28483560"/>
          </a:xfrm>
          <a:prstGeom prst="rect">
            <a:avLst/>
          </a:prstGeom>
        </p:spPr>
      </p:pic>
      <p:pic>
        <p:nvPicPr>
          <p:cNvPr id="7" name="Image 2" descr=" ">
            <a:extLst>
              <a:ext uri="{FF2B5EF4-FFF2-40B4-BE49-F238E27FC236}">
                <a16:creationId xmlns:a16="http://schemas.microsoft.com/office/drawing/2014/main" id="{83753806-5AF3-4E2E-8210-3EE154F75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04800"/>
            <a:ext cx="7304479" cy="2848356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C9CA49F-A7D2-42B2-B797-A0311D2C74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26510" y="0"/>
            <a:ext cx="6472326" cy="28490564"/>
          </a:xfrm>
          <a:prstGeom prst="rect">
            <a:avLst/>
          </a:prstGeom>
        </p:spPr>
      </p:pic>
      <p:graphicFrame>
        <p:nvGraphicFramePr>
          <p:cNvPr id="5" name="Объект 5">
            <a:extLst>
              <a:ext uri="{FF2B5EF4-FFF2-40B4-BE49-F238E27FC236}">
                <a16:creationId xmlns:a16="http://schemas.microsoft.com/office/drawing/2014/main" id="{0939BBE2-256E-19E5-4CF5-26CAC20A44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895750"/>
              </p:ext>
            </p:extLst>
          </p:nvPr>
        </p:nvGraphicFramePr>
        <p:xfrm>
          <a:off x="7761679" y="8513083"/>
          <a:ext cx="39744504" cy="164725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171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3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196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6988">
                <a:tc>
                  <a:txBody>
                    <a:bodyPr/>
                    <a:lstStyle/>
                    <a:p>
                      <a:pPr algn="ctr"/>
                      <a:r>
                        <a:rPr lang="ru-RU" sz="6000" b="1" kern="1200" dirty="0">
                          <a:solidFill>
                            <a:schemeClr val="bg1"/>
                          </a:solidFill>
                          <a:latin typeface="Open sans "/>
                          <a:ea typeface="+mn-ea"/>
                          <a:cs typeface="+mn-cs"/>
                        </a:rPr>
                        <a:t>Наименование </a:t>
                      </a:r>
                    </a:p>
                    <a:p>
                      <a:pPr algn="ctr"/>
                      <a:r>
                        <a:rPr lang="ru-RU" sz="6000" b="1" kern="1200" dirty="0">
                          <a:solidFill>
                            <a:schemeClr val="bg1"/>
                          </a:solidFill>
                          <a:latin typeface="Open sans "/>
                          <a:ea typeface="+mn-ea"/>
                          <a:cs typeface="+mn-cs"/>
                        </a:rPr>
                        <a:t>мероприятия</a:t>
                      </a:r>
                    </a:p>
                  </a:txBody>
                  <a:tcPr>
                    <a:solidFill>
                      <a:srgbClr val="0038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kern="1200" dirty="0">
                          <a:solidFill>
                            <a:schemeClr val="bg1"/>
                          </a:solidFill>
                          <a:latin typeface="Open sans "/>
                          <a:ea typeface="+mn-ea"/>
                          <a:cs typeface="+mn-cs"/>
                        </a:rPr>
                        <a:t>Наименование </a:t>
                      </a:r>
                    </a:p>
                    <a:p>
                      <a:pPr algn="ctr"/>
                      <a:r>
                        <a:rPr lang="ru-RU" sz="6000" b="1" kern="1200" dirty="0">
                          <a:solidFill>
                            <a:schemeClr val="bg1"/>
                          </a:solidFill>
                          <a:latin typeface="Open sans "/>
                          <a:ea typeface="+mn-ea"/>
                          <a:cs typeface="+mn-cs"/>
                        </a:rPr>
                        <a:t>органа власти</a:t>
                      </a:r>
                    </a:p>
                  </a:txBody>
                  <a:tcPr>
                    <a:solidFill>
                      <a:srgbClr val="E6313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kern="1200" dirty="0">
                          <a:solidFill>
                            <a:schemeClr val="bg1"/>
                          </a:solidFill>
                          <a:latin typeface="Open sans "/>
                          <a:ea typeface="+mn-ea"/>
                          <a:cs typeface="+mn-cs"/>
                        </a:rPr>
                        <a:t>Планируемый </a:t>
                      </a:r>
                    </a:p>
                    <a:p>
                      <a:pPr algn="ctr"/>
                      <a:r>
                        <a:rPr lang="ru-RU" sz="6000" b="1" kern="1200" dirty="0">
                          <a:solidFill>
                            <a:schemeClr val="bg1"/>
                          </a:solidFill>
                          <a:latin typeface="Open sans "/>
                          <a:ea typeface="+mn-ea"/>
                          <a:cs typeface="+mn-cs"/>
                        </a:rPr>
                        <a:t>результат</a:t>
                      </a:r>
                    </a:p>
                  </a:txBody>
                  <a:tcPr>
                    <a:solidFill>
                      <a:srgbClr val="0038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8776">
                <a:tc>
                  <a:txBody>
                    <a:bodyPr/>
                    <a:lstStyle/>
                    <a:p>
                      <a:r>
                        <a:rPr lang="ru-RU" sz="5400" kern="1200" dirty="0">
                          <a:solidFill>
                            <a:srgbClr val="003873"/>
                          </a:solidFill>
                          <a:latin typeface="Open sans "/>
                          <a:ea typeface="+mn-ea"/>
                          <a:cs typeface="+mn-cs"/>
                        </a:rPr>
                        <a:t>Корректировка действующей редакции ГОСТ 32670-2014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5400" kern="1200" dirty="0" err="1">
                          <a:solidFill>
                            <a:srgbClr val="003873"/>
                          </a:solidFill>
                          <a:latin typeface="Open sans "/>
                          <a:ea typeface="+mn-ea"/>
                          <a:cs typeface="+mn-cs"/>
                        </a:rPr>
                        <a:t>Роскачество</a:t>
                      </a:r>
                      <a:endParaRPr lang="ru-RU" sz="5400" kern="1200" dirty="0">
                        <a:solidFill>
                          <a:srgbClr val="003873"/>
                        </a:solidFill>
                        <a:latin typeface="Open sans "/>
                        <a:ea typeface="+mn-ea"/>
                        <a:cs typeface="+mn-cs"/>
                      </a:endParaRPr>
                    </a:p>
                    <a:p>
                      <a:r>
                        <a:rPr lang="ru-RU" sz="5400" kern="1200" dirty="0" err="1">
                          <a:solidFill>
                            <a:srgbClr val="003873"/>
                          </a:solidFill>
                          <a:latin typeface="Open sans "/>
                          <a:ea typeface="+mn-ea"/>
                          <a:cs typeface="+mn-cs"/>
                        </a:rPr>
                        <a:t>Роспотребнадзор</a:t>
                      </a:r>
                      <a:endParaRPr lang="ru-RU" sz="5400" kern="1200" dirty="0">
                        <a:solidFill>
                          <a:srgbClr val="003873"/>
                        </a:solidFill>
                        <a:latin typeface="Open sans 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5400" kern="1200" dirty="0">
                          <a:solidFill>
                            <a:srgbClr val="003873"/>
                          </a:solidFill>
                          <a:latin typeface="Open sans "/>
                          <a:ea typeface="+mn-ea"/>
                          <a:cs typeface="+mn-cs"/>
                        </a:rPr>
                        <a:t>Корректировка ГОСТа приведет к наличию актуальных официальных терминов, что позволит внести изменения в ОКВЭД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5765">
                <a:tc>
                  <a:txBody>
                    <a:bodyPr/>
                    <a:lstStyle/>
                    <a:p>
                      <a:r>
                        <a:rPr lang="ru-RU" sz="5400" kern="1200" dirty="0">
                          <a:solidFill>
                            <a:srgbClr val="003873"/>
                          </a:solidFill>
                          <a:latin typeface="Open sans "/>
                          <a:ea typeface="+mn-ea"/>
                          <a:cs typeface="+mn-cs"/>
                        </a:rPr>
                        <a:t>Корректировка общероссийского классификатора профессий рабочих, должностей служащих и тарифных разрядов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5400" kern="1200" dirty="0" err="1">
                          <a:solidFill>
                            <a:srgbClr val="003873"/>
                          </a:solidFill>
                          <a:latin typeface="Open sans "/>
                          <a:ea typeface="+mn-ea"/>
                          <a:cs typeface="+mn-cs"/>
                        </a:rPr>
                        <a:t>Минпромторг</a:t>
                      </a:r>
                      <a:endParaRPr lang="ru-RU" sz="5400" kern="1200" dirty="0">
                        <a:solidFill>
                          <a:srgbClr val="003873"/>
                        </a:solidFill>
                        <a:latin typeface="Open sans "/>
                        <a:ea typeface="+mn-ea"/>
                        <a:cs typeface="+mn-cs"/>
                      </a:endParaRPr>
                    </a:p>
                    <a:p>
                      <a:r>
                        <a:rPr lang="ru-RU" sz="5400" kern="1200" dirty="0">
                          <a:solidFill>
                            <a:srgbClr val="003873"/>
                          </a:solidFill>
                          <a:latin typeface="Open sans "/>
                          <a:ea typeface="+mn-ea"/>
                          <a:cs typeface="+mn-cs"/>
                        </a:rPr>
                        <a:t>Министерство труда и социальной защиты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5400" kern="1200" dirty="0">
                          <a:solidFill>
                            <a:srgbClr val="003873"/>
                          </a:solidFill>
                          <a:latin typeface="Open sans "/>
                          <a:ea typeface="+mn-ea"/>
                          <a:cs typeface="+mn-cs"/>
                        </a:rPr>
                        <a:t>Разработка документации в целях дополнения классификатора профессиями, задействованными в банной индустрии, позволит привлечь новые кадры, выстроить систему обучения кадров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8776">
                <a:tc>
                  <a:txBody>
                    <a:bodyPr/>
                    <a:lstStyle/>
                    <a:p>
                      <a:r>
                        <a:rPr lang="ru-RU" sz="5400" kern="1200" dirty="0">
                          <a:solidFill>
                            <a:srgbClr val="003873"/>
                          </a:solidFill>
                          <a:latin typeface="Open sans "/>
                          <a:ea typeface="+mn-ea"/>
                          <a:cs typeface="+mn-cs"/>
                        </a:rPr>
                        <a:t>Корректировка группы </a:t>
                      </a:r>
                    </a:p>
                    <a:p>
                      <a:r>
                        <a:rPr lang="ru-RU" sz="5400" kern="1200" dirty="0">
                          <a:solidFill>
                            <a:srgbClr val="003873"/>
                          </a:solidFill>
                          <a:latin typeface="Open sans "/>
                          <a:ea typeface="+mn-ea"/>
                          <a:cs typeface="+mn-cs"/>
                        </a:rPr>
                        <a:t>ОКВЭД 96.04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5400" kern="1200" dirty="0" err="1">
                          <a:solidFill>
                            <a:srgbClr val="003873"/>
                          </a:solidFill>
                          <a:latin typeface="Open sans "/>
                          <a:ea typeface="+mn-ea"/>
                          <a:cs typeface="+mn-cs"/>
                        </a:rPr>
                        <a:t>Минпромторг</a:t>
                      </a:r>
                      <a:endParaRPr lang="ru-RU" sz="5400" kern="1200" dirty="0">
                        <a:solidFill>
                          <a:srgbClr val="003873"/>
                        </a:solidFill>
                        <a:latin typeface="Open sans "/>
                        <a:ea typeface="+mn-ea"/>
                        <a:cs typeface="+mn-cs"/>
                      </a:endParaRPr>
                    </a:p>
                    <a:p>
                      <a:r>
                        <a:rPr lang="ru-RU" sz="5400" kern="1200" dirty="0">
                          <a:solidFill>
                            <a:srgbClr val="003873"/>
                          </a:solidFill>
                          <a:latin typeface="Open sans "/>
                          <a:ea typeface="+mn-ea"/>
                          <a:cs typeface="+mn-cs"/>
                        </a:rPr>
                        <a:t>Минэкономразвития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5400" kern="1200" dirty="0">
                          <a:solidFill>
                            <a:srgbClr val="003873"/>
                          </a:solidFill>
                          <a:latin typeface="Open sans "/>
                          <a:ea typeface="+mn-ea"/>
                          <a:cs typeface="+mn-cs"/>
                        </a:rPr>
                        <a:t>Выделение банной индустрии в отдельную подгруппу ОКВЭД позволит консолидировать единую позицию по банной индустрии для внедрения мер поддержки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2271">
                <a:tc>
                  <a:txBody>
                    <a:bodyPr/>
                    <a:lstStyle/>
                    <a:p>
                      <a:r>
                        <a:rPr lang="ru-RU" sz="5400" kern="1200" dirty="0">
                          <a:solidFill>
                            <a:srgbClr val="003873"/>
                          </a:solidFill>
                          <a:latin typeface="Open sans "/>
                          <a:ea typeface="+mn-ea"/>
                          <a:cs typeface="+mn-cs"/>
                        </a:rPr>
                        <a:t>Разработка и внедрение программ по развитию </a:t>
                      </a:r>
                    </a:p>
                    <a:p>
                      <a:r>
                        <a:rPr lang="ru-RU" sz="5400" kern="1200" dirty="0">
                          <a:solidFill>
                            <a:srgbClr val="003873"/>
                          </a:solidFill>
                          <a:latin typeface="Open sans "/>
                          <a:ea typeface="+mn-ea"/>
                          <a:cs typeface="+mn-cs"/>
                        </a:rPr>
                        <a:t>банной индустрии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5400" kern="1200" dirty="0" err="1">
                          <a:solidFill>
                            <a:srgbClr val="003873"/>
                          </a:solidFill>
                          <a:latin typeface="Open sans "/>
                          <a:ea typeface="+mn-ea"/>
                          <a:cs typeface="+mn-cs"/>
                        </a:rPr>
                        <a:t>Минпромторг</a:t>
                      </a:r>
                      <a:endParaRPr lang="ru-RU" sz="5400" kern="1200" dirty="0">
                        <a:solidFill>
                          <a:srgbClr val="003873"/>
                        </a:solidFill>
                        <a:latin typeface="Open sans "/>
                        <a:ea typeface="+mn-ea"/>
                        <a:cs typeface="+mn-cs"/>
                      </a:endParaRPr>
                    </a:p>
                    <a:p>
                      <a:r>
                        <a:rPr lang="ru-RU" sz="5400" kern="1200" dirty="0">
                          <a:solidFill>
                            <a:srgbClr val="003873"/>
                          </a:solidFill>
                          <a:latin typeface="Open sans "/>
                          <a:ea typeface="+mn-ea"/>
                          <a:cs typeface="+mn-cs"/>
                        </a:rPr>
                        <a:t>Минфин</a:t>
                      </a:r>
                    </a:p>
                    <a:p>
                      <a:r>
                        <a:rPr lang="ru-RU" sz="5400" kern="1200" dirty="0">
                          <a:solidFill>
                            <a:srgbClr val="003873"/>
                          </a:solidFill>
                          <a:latin typeface="Open sans "/>
                          <a:ea typeface="+mn-ea"/>
                          <a:cs typeface="+mn-cs"/>
                        </a:rPr>
                        <a:t>Минэкономразвития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5400" kern="1200" dirty="0">
                          <a:solidFill>
                            <a:srgbClr val="003873"/>
                          </a:solidFill>
                          <a:latin typeface="Open sans "/>
                          <a:ea typeface="+mn-ea"/>
                          <a:cs typeface="+mn-cs"/>
                        </a:rPr>
                        <a:t>Развитие банной индустрии: повышение инвестиционной привлекательности банной индустрии, рост совокупного объема доходов, создание новых рабочих мест, увеличение налоговых поступлений в бюджет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0463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514</Words>
  <Application>Microsoft Office PowerPoint</Application>
  <PresentationFormat>Произвольный</PresentationFormat>
  <Paragraphs>108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Montserrat</vt:lpstr>
      <vt:lpstr>Open sans </vt:lpstr>
      <vt:lpstr>Tahoma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Реут Екатерина</cp:lastModifiedBy>
  <cp:revision>41</cp:revision>
  <dcterms:created xsi:type="dcterms:W3CDTF">2025-04-08T12:18:12Z</dcterms:created>
  <dcterms:modified xsi:type="dcterms:W3CDTF">2025-09-23T13:47:53Z</dcterms:modified>
</cp:coreProperties>
</file>