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3" r:id="rId2"/>
    <p:sldId id="274" r:id="rId3"/>
    <p:sldId id="279" r:id="rId4"/>
    <p:sldId id="275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4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ED786A2-354E-45C9-8817-EEAD988E2816}"/>
              </a:ext>
            </a:extLst>
          </p:cNvPr>
          <p:cNvSpPr/>
          <p:nvPr/>
        </p:nvSpPr>
        <p:spPr>
          <a:xfrm>
            <a:off x="3718" y="-419109"/>
            <a:ext cx="12538066" cy="7276759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92E7B5DF-4121-49EE-8C3A-44A1B446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04" y="417782"/>
            <a:ext cx="12611909" cy="6858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10693-3614-43A7-8F71-DC4D888EFCF4}"/>
              </a:ext>
            </a:extLst>
          </p:cNvPr>
          <p:cNvSpPr txBox="1"/>
          <p:nvPr/>
        </p:nvSpPr>
        <p:spPr>
          <a:xfrm>
            <a:off x="1845641" y="1715117"/>
            <a:ext cx="88542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 ТЕХНОЛОГИЧЕСКОМУ 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ПРЕДПРИНИМАТЕЛЬСТВУ</a:t>
            </a:r>
            <a:b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057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9E20-F1BB-3FAB-ECF6-DE4EFA2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46B7E796-8E19-C14D-1833-5CF8378B215B}"/>
              </a:ext>
            </a:extLst>
          </p:cNvPr>
          <p:cNvSpPr/>
          <p:nvPr/>
        </p:nvSpPr>
        <p:spPr>
          <a:xfrm>
            <a:off x="3718" y="-419109"/>
            <a:ext cx="12538066" cy="7276759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F77180B5-66E6-ACF4-1E52-124168F8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82"/>
            <a:ext cx="12541784" cy="6858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11D2D-1061-DDB4-3199-9E0469E4BBF7}"/>
              </a:ext>
            </a:extLst>
          </p:cNvPr>
          <p:cNvSpPr txBox="1"/>
          <p:nvPr/>
        </p:nvSpPr>
        <p:spPr>
          <a:xfrm>
            <a:off x="3566186" y="494491"/>
            <a:ext cx="8673484" cy="454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Импортозамещение</a:t>
            </a:r>
            <a:r>
              <a:rPr lang="ru-RU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и технологический суверенитет.</a:t>
            </a:r>
            <a:endParaRPr lang="ru-RU" kern="1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447675" algn="just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Ухудшение доступа к зарубежным технологиям и оборудованию после санкционных ограничений 2022–2025 гг. стимулирует развитие отечественных решений.</a:t>
            </a:r>
          </a:p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Структурные сдвиги экономики РФ.</a:t>
            </a:r>
          </a:p>
          <a:p>
            <a:pPr marL="447675" algn="just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Рост </a:t>
            </a:r>
            <a:r>
              <a:rPr lang="ru-RU" sz="16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несырьевого</a:t>
            </a:r>
            <a:r>
              <a:rPr 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сектора, необходимость повышения производительности труда.</a:t>
            </a:r>
          </a:p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Государственные приоритеты.</a:t>
            </a:r>
            <a:endParaRPr lang="ru-RU" kern="1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447675" algn="just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Нацпроект «Производительность труда», ФЦП «Цифровая экономика», меры Минпромторга по локализации производств.</a:t>
            </a:r>
          </a:p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Рост конкуренции и потребность в инновациях.</a:t>
            </a:r>
          </a:p>
          <a:p>
            <a:pPr marL="447675" algn="just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Для удержания позиций на внутреннем рынке и выхода на экспорт предприятиям требуются новые технологии, роботизация, цифровизация процессов.</a:t>
            </a:r>
          </a:p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Потребность в координации бизнеса и науки.</a:t>
            </a:r>
            <a:endParaRPr lang="ru-RU" kern="1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447675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Недостаточный обмен опытом между промышленными предприятиями и научными организациями замедляет внедрение инноваций.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9E33BF-48E5-8FB4-3B41-28952DE1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0825" y="-6343140"/>
            <a:ext cx="726927" cy="12574989"/>
          </a:xfrm>
          <a:prstGeom prst="rect">
            <a:avLst/>
          </a:prstGeom>
        </p:spPr>
      </p:pic>
      <p:pic>
        <p:nvPicPr>
          <p:cNvPr id="10" name="Рисунок 9" descr="Текстура белого льна">
            <a:extLst>
              <a:ext uri="{FF2B5EF4-FFF2-40B4-BE49-F238E27FC236}">
                <a16:creationId xmlns:a16="http://schemas.microsoft.com/office/drawing/2014/main" id="{434C4E28-44FC-85AD-6EA4-1CDBE75EA1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234" y="417782"/>
            <a:ext cx="3629024" cy="458339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C6CED9-4272-40EB-45F8-12F6954BA738}"/>
              </a:ext>
            </a:extLst>
          </p:cNvPr>
          <p:cNvSpPr/>
          <p:nvPr/>
        </p:nvSpPr>
        <p:spPr>
          <a:xfrm>
            <a:off x="556953" y="1255907"/>
            <a:ext cx="2972309" cy="255454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ПРЕДПО-</a:t>
            </a:r>
          </a:p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СЫЛКИ</a:t>
            </a:r>
          </a:p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СОЗДАНИЯ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99036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9E20-F1BB-3FAB-ECF6-DE4EFA2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46B7E796-8E19-C14D-1833-5CF8378B215B}"/>
              </a:ext>
            </a:extLst>
          </p:cNvPr>
          <p:cNvSpPr/>
          <p:nvPr/>
        </p:nvSpPr>
        <p:spPr>
          <a:xfrm>
            <a:off x="3718" y="-419109"/>
            <a:ext cx="12538066" cy="7276759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F77180B5-66E6-ACF4-1E52-124168F8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82"/>
            <a:ext cx="12541784" cy="6858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11D2D-1061-DDB4-3199-9E0469E4BBF7}"/>
              </a:ext>
            </a:extLst>
          </p:cNvPr>
          <p:cNvSpPr txBox="1"/>
          <p:nvPr/>
        </p:nvSpPr>
        <p:spPr>
          <a:xfrm>
            <a:off x="3566186" y="494491"/>
            <a:ext cx="86734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Объединять бизнес, науку и государство для ускоренного внедрения технологий, поддержки </a:t>
            </a:r>
            <a:r>
              <a:rPr lang="ru-RU" sz="20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стартапов</a:t>
            </a: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и развития инновационного предпринимательства, которое сделает российские компании конкурентоспособными в стране и на мировом рынке.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ru-RU" sz="2000" kern="1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Обеспечение устойчивого экономического роста, повышение эффективности производственных процессов и создание условий для долгосрочного инновационного развития страны.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ru-RU" sz="2000" kern="1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Стимулировать технологический процесс, создавать условия для внедрения автоматизации, роботизации и цифровых решений, поддерживать развитие инновационных продуктов и услуг.</a:t>
            </a:r>
          </a:p>
          <a:p>
            <a:pPr marL="457200" indent="-4572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ru-RU" sz="2000" kern="1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9E33BF-48E5-8FB4-3B41-28952DE1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0825" y="-6343140"/>
            <a:ext cx="726927" cy="12574989"/>
          </a:xfrm>
          <a:prstGeom prst="rect">
            <a:avLst/>
          </a:prstGeom>
        </p:spPr>
      </p:pic>
      <p:pic>
        <p:nvPicPr>
          <p:cNvPr id="10" name="Рисунок 9" descr="Текстура белого льна">
            <a:extLst>
              <a:ext uri="{FF2B5EF4-FFF2-40B4-BE49-F238E27FC236}">
                <a16:creationId xmlns:a16="http://schemas.microsoft.com/office/drawing/2014/main" id="{434C4E28-44FC-85AD-6EA4-1CDBE75EA1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234" y="417782"/>
            <a:ext cx="3629024" cy="458339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C6CED9-4272-40EB-45F8-12F6954BA738}"/>
              </a:ext>
            </a:extLst>
          </p:cNvPr>
          <p:cNvSpPr/>
          <p:nvPr/>
        </p:nvSpPr>
        <p:spPr>
          <a:xfrm>
            <a:off x="708663" y="1255907"/>
            <a:ext cx="2820599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МИССИЯ</a:t>
            </a:r>
          </a:p>
        </p:txBody>
      </p:sp>
    </p:spTree>
    <p:extLst>
      <p:ext uri="{BB962C8B-B14F-4D97-AF65-F5344CB8AC3E}">
        <p14:creationId xmlns:p14="http://schemas.microsoft.com/office/powerpoint/2010/main" val="27309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A69A7-43A0-8291-A99D-D02003427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338C3799-400A-0409-E41F-B7F1526D23A4}"/>
              </a:ext>
            </a:extLst>
          </p:cNvPr>
          <p:cNvSpPr/>
          <p:nvPr/>
        </p:nvSpPr>
        <p:spPr>
          <a:xfrm>
            <a:off x="3718" y="-419109"/>
            <a:ext cx="12538066" cy="7276759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B9FA8DA2-B78B-9F23-8E2F-3EFF0398B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82"/>
            <a:ext cx="12541784" cy="6858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229F4-07A2-9AED-9B97-B101C4CC959C}"/>
              </a:ext>
            </a:extLst>
          </p:cNvPr>
          <p:cNvSpPr txBox="1"/>
          <p:nvPr/>
        </p:nvSpPr>
        <p:spPr>
          <a:xfrm>
            <a:off x="3773988" y="406363"/>
            <a:ext cx="8570412" cy="528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SzPts val="1000"/>
              <a:tabLst>
                <a:tab pos="457200" algn="l"/>
              </a:tabLs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Цель</a:t>
            </a: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: стать ключевым звеном в системе поддержки и развития инновационного технологического бизнеса — от идеи до масштабирования — через создание методического сопровождения и координацию усилий между бизнесом, наукой и органами власти.</a:t>
            </a:r>
          </a:p>
          <a:p>
            <a:pPr lvl="0" algn="just">
              <a:lnSpc>
                <a:spcPct val="114000"/>
              </a:lnSpc>
              <a:buSzPts val="1000"/>
              <a:tabLst>
                <a:tab pos="457200" algn="l"/>
              </a:tabLs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Задачи</a:t>
            </a: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:</a:t>
            </a:r>
          </a:p>
          <a:p>
            <a:pPr marL="357188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527175" algn="l"/>
              </a:tabLst>
            </a:pP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Выявление и сопровождение технологических </a:t>
            </a:r>
            <a:r>
              <a:rPr lang="ru-RU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стартапов</a:t>
            </a: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с высоким потенциалом.</a:t>
            </a:r>
          </a:p>
          <a:p>
            <a:pPr marL="357188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527175" algn="l"/>
              </a:tabLst>
            </a:pP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Создание каталога технологических решений и лучших практик.</a:t>
            </a:r>
          </a:p>
          <a:p>
            <a:pPr marL="357188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527175" algn="l"/>
              </a:tabLst>
            </a:pP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Разработка методических рекомендаций и стандартов технологического внедрения.</a:t>
            </a:r>
          </a:p>
          <a:p>
            <a:pPr marL="357188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527175" algn="l"/>
              </a:tabLst>
            </a:pP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Содействие технологическому партнерству между бизнесом, наукой и инфраструктурными организациями.</a:t>
            </a:r>
          </a:p>
          <a:p>
            <a:pPr marL="357188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527175" algn="l"/>
              </a:tabLst>
            </a:pP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Информационная и экспертная поддержка законодателям, органам власти и МСП в технологической сфере.</a:t>
            </a:r>
          </a:p>
          <a:p>
            <a:pPr marL="357188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527175" algn="l"/>
              </a:tabLst>
            </a:pP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Развитие экспортного технологического потенциала российских компаний.</a:t>
            </a:r>
          </a:p>
          <a:p>
            <a:pPr marL="357188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527175" algn="l"/>
              </a:tabLst>
            </a:pP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Оценка и мониторинг технологического прогресса в МСП.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AD06F3-CB3B-99CB-776B-B8EA0AF50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0825" y="-6343140"/>
            <a:ext cx="726927" cy="12574989"/>
          </a:xfrm>
          <a:prstGeom prst="rect">
            <a:avLst/>
          </a:prstGeom>
        </p:spPr>
      </p:pic>
      <p:pic>
        <p:nvPicPr>
          <p:cNvPr id="10" name="Рисунок 9" descr="Текстура белого льна">
            <a:extLst>
              <a:ext uri="{FF2B5EF4-FFF2-40B4-BE49-F238E27FC236}">
                <a16:creationId xmlns:a16="http://schemas.microsoft.com/office/drawing/2014/main" id="{FA136CC8-8CBC-FC3C-3467-D115084CFA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234" y="417782"/>
            <a:ext cx="3629024" cy="458339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3CB7E2-5E45-4F87-541B-3581C600494E}"/>
              </a:ext>
            </a:extLst>
          </p:cNvPr>
          <p:cNvSpPr/>
          <p:nvPr/>
        </p:nvSpPr>
        <p:spPr>
          <a:xfrm>
            <a:off x="708664" y="1255907"/>
            <a:ext cx="2604904" cy="15696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ЦЕЛИ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237413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E4A59-14A5-27E3-8208-8F7A4A89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4A2F6FC5-F1B6-4FD9-31FF-5F44848574C5}"/>
              </a:ext>
            </a:extLst>
          </p:cNvPr>
          <p:cNvSpPr/>
          <p:nvPr/>
        </p:nvSpPr>
        <p:spPr>
          <a:xfrm>
            <a:off x="3718" y="-419109"/>
            <a:ext cx="12538066" cy="7276759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72ECE126-5346-B16E-A0EB-5BCDE530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82"/>
            <a:ext cx="12541784" cy="6858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F09C3-ED8F-5A1A-BEA8-1B55B0371BF0}"/>
              </a:ext>
            </a:extLst>
          </p:cNvPr>
          <p:cNvSpPr txBox="1"/>
          <p:nvPr/>
        </p:nvSpPr>
        <p:spPr>
          <a:xfrm>
            <a:off x="3712998" y="738470"/>
            <a:ext cx="78765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I</a:t>
            </a:r>
            <a:r>
              <a:rPr lang="en-US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II</a:t>
            </a: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КВАРТАЛ: ФОРМИРОВАНИЕ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Сформировать план работы.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ru-RU" sz="2000" kern="1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		</a:t>
            </a: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I</a:t>
            </a:r>
            <a:r>
              <a:rPr lang="en-US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V</a:t>
            </a: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КВАРТАЛ: АНАЛИЗ И РАЗРАБОТКА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		</a:t>
            </a:r>
            <a:r>
              <a:rPr lang="ru-RU" sz="2000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Утверждение плана работы.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		Проведение первых обучающих вебинаров и семинаров.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		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АНАЛИЗ РЕЗУЛЬТАТОВ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Оценка эффективности обучения.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Составление проект плана работ на следующий 2026 год.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8F4658-821E-BF38-F52F-0518101D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07428" y="-6858788"/>
            <a:ext cx="726927" cy="12574989"/>
          </a:xfrm>
          <a:prstGeom prst="rect">
            <a:avLst/>
          </a:prstGeom>
        </p:spPr>
      </p:pic>
      <p:pic>
        <p:nvPicPr>
          <p:cNvPr id="10" name="Рисунок 9" descr="Текстура белого льна">
            <a:extLst>
              <a:ext uri="{FF2B5EF4-FFF2-40B4-BE49-F238E27FC236}">
                <a16:creationId xmlns:a16="http://schemas.microsoft.com/office/drawing/2014/main" id="{7E30679C-D496-02FC-ED76-2DBFD32297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234" y="417782"/>
            <a:ext cx="3629024" cy="458339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D9C0E2-9BC8-9A5B-752A-6D99D0FE7EB0}"/>
              </a:ext>
            </a:extLst>
          </p:cNvPr>
          <p:cNvSpPr/>
          <p:nvPr/>
        </p:nvSpPr>
        <p:spPr>
          <a:xfrm>
            <a:off x="663398" y="1255907"/>
            <a:ext cx="2695439" cy="230832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ДОРОЖ-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11518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D1D43-A812-4CDF-0A39-DF5466BE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FBCD5DEF-1BBD-C6D3-6246-39A7270F728E}"/>
              </a:ext>
            </a:extLst>
          </p:cNvPr>
          <p:cNvSpPr/>
          <p:nvPr/>
        </p:nvSpPr>
        <p:spPr>
          <a:xfrm>
            <a:off x="3718" y="-419109"/>
            <a:ext cx="12538066" cy="7276759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3F9CD668-8084-8369-51C6-A969ACF2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643"/>
            <a:ext cx="12541784" cy="6858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853BB7-BB2D-7A6E-DA24-09D08BC502B6}"/>
              </a:ext>
            </a:extLst>
          </p:cNvPr>
          <p:cNvSpPr txBox="1"/>
          <p:nvPr/>
        </p:nvSpPr>
        <p:spPr>
          <a:xfrm>
            <a:off x="204864" y="3872875"/>
            <a:ext cx="3024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Акопов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Аршавирович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E35F00-62FC-757A-5902-990BAAFB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0826" y="-6332242"/>
            <a:ext cx="726927" cy="125749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E9E25A-50F2-F0C8-DDBB-BC4A90CF9459}"/>
              </a:ext>
            </a:extLst>
          </p:cNvPr>
          <p:cNvSpPr txBox="1"/>
          <p:nvPr/>
        </p:nvSpPr>
        <p:spPr>
          <a:xfrm>
            <a:off x="269309" y="4674749"/>
            <a:ext cx="296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B0D69-0C79-8E3A-71AC-1E6967996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94" y="457915"/>
            <a:ext cx="3100171" cy="3200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5026E-04F3-7A56-6964-5499BE88697E}"/>
              </a:ext>
            </a:extLst>
          </p:cNvPr>
          <p:cNvSpPr txBox="1"/>
          <p:nvPr/>
        </p:nvSpPr>
        <p:spPr>
          <a:xfrm>
            <a:off x="3544500" y="318716"/>
            <a:ext cx="8997284" cy="612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19 декабря 1986 г. в г. Москва.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 образование, факультет Международных финансов, магистр по направлению Международные финансы, МГИМО (У) МИД РФ (2005-2010).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деятельность: </a:t>
            </a:r>
          </a:p>
          <a:p>
            <a:pPr>
              <a:spcAft>
                <a:spcPts val="1000"/>
              </a:spcAft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2023 г. по н.в. – советник члена Правления РСПП, советник председателя Комиссии, член Комиссии РСПП по ОПК, член Координационного совета РСПП по 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импортозамещению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технологической независимости и промышленной политике, Председатель комитета по машиностроению в МКПП.</a:t>
            </a:r>
          </a:p>
          <a:p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2022 г. по н.в. – председатель Совета директоров, учредитель ООО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НацПромКомплект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(компания является членом РСПП).</a:t>
            </a:r>
          </a:p>
          <a:p>
            <a:pPr>
              <a:spcAft>
                <a:spcPts val="1000"/>
              </a:spcAft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2006 по 2021 гг. – генеральный директор ООО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НацПромКомплект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2020 г. по н.в. – президент, соучредитель ООО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Униматик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-МСК».</a:t>
            </a:r>
          </a:p>
          <a:p>
            <a:pPr>
              <a:spcAft>
                <a:spcPts val="1000"/>
              </a:spcAft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по 2020 гг. – директор представительства в ЦФО ООО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Униматик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г. по н.в. – советник генерального директора АО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Центромашпроект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(входит в ГК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>
              <a:spcAft>
                <a:spcPts val="1000"/>
              </a:spcAft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2013 по 2016 гг. – начальник отдела развития и модернизации производств АО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Станкопром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(входит в Госкорпорацию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множественные благодарности ГК «</a:t>
            </a: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также Министерства обороны и других ведомств РФ.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47224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Другая 4">
      <a:dk1>
        <a:srgbClr val="242852"/>
      </a:dk1>
      <a:lt1>
        <a:sysClr val="window" lastClr="FFFFFF"/>
      </a:lt1>
      <a:dk2>
        <a:srgbClr val="242852"/>
      </a:dk2>
      <a:lt2>
        <a:srgbClr val="ACCBF9"/>
      </a:lt2>
      <a:accent1>
        <a:srgbClr val="242852"/>
      </a:accent1>
      <a:accent2>
        <a:srgbClr val="629DD1"/>
      </a:accent2>
      <a:accent3>
        <a:srgbClr val="1E5F9F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348</TotalTime>
  <Words>562</Words>
  <Application>Microsoft Office PowerPoint</Application>
  <PresentationFormat>Широкоэкранный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Corbel</vt:lpstr>
      <vt:lpstr>Times New Roman</vt:lpstr>
      <vt:lpstr>Wingdings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Адилова</dc:creator>
  <cp:lastModifiedBy>Реут Екатерина</cp:lastModifiedBy>
  <cp:revision>17</cp:revision>
  <dcterms:created xsi:type="dcterms:W3CDTF">2025-04-14T18:06:48Z</dcterms:created>
  <dcterms:modified xsi:type="dcterms:W3CDTF">2025-09-26T10:01:27Z</dcterms:modified>
</cp:coreProperties>
</file>