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21" r:id="rId1"/>
  </p:sldMasterIdLst>
  <p:notesMasterIdLst>
    <p:notesMasterId r:id="rId66"/>
  </p:notesMasterIdLst>
  <p:sldIdLst>
    <p:sldId id="322" r:id="rId2"/>
    <p:sldId id="14159" r:id="rId3"/>
    <p:sldId id="14162" r:id="rId4"/>
    <p:sldId id="14166" r:id="rId5"/>
    <p:sldId id="14185" r:id="rId6"/>
    <p:sldId id="14186" r:id="rId7"/>
    <p:sldId id="326" r:id="rId8"/>
    <p:sldId id="327" r:id="rId9"/>
    <p:sldId id="14161" r:id="rId10"/>
    <p:sldId id="347" r:id="rId11"/>
    <p:sldId id="14167" r:id="rId12"/>
    <p:sldId id="14172" r:id="rId13"/>
    <p:sldId id="14170" r:id="rId14"/>
    <p:sldId id="14171" r:id="rId15"/>
    <p:sldId id="331" r:id="rId16"/>
    <p:sldId id="330" r:id="rId17"/>
    <p:sldId id="14151" r:id="rId18"/>
    <p:sldId id="14152" r:id="rId19"/>
    <p:sldId id="14153" r:id="rId20"/>
    <p:sldId id="14169" r:id="rId21"/>
    <p:sldId id="14154" r:id="rId22"/>
    <p:sldId id="14189" r:id="rId23"/>
    <p:sldId id="14190" r:id="rId24"/>
    <p:sldId id="14158" r:id="rId25"/>
    <p:sldId id="14177" r:id="rId26"/>
    <p:sldId id="348" r:id="rId27"/>
    <p:sldId id="275" r:id="rId28"/>
    <p:sldId id="14178" r:id="rId29"/>
    <p:sldId id="14179" r:id="rId30"/>
    <p:sldId id="14180" r:id="rId31"/>
    <p:sldId id="14181" r:id="rId32"/>
    <p:sldId id="14182" r:id="rId33"/>
    <p:sldId id="14183" r:id="rId34"/>
    <p:sldId id="14184" r:id="rId35"/>
    <p:sldId id="315" r:id="rId36"/>
    <p:sldId id="317" r:id="rId37"/>
    <p:sldId id="282" r:id="rId38"/>
    <p:sldId id="349" r:id="rId39"/>
    <p:sldId id="284" r:id="rId40"/>
    <p:sldId id="14175" r:id="rId41"/>
    <p:sldId id="273" r:id="rId42"/>
    <p:sldId id="276" r:id="rId43"/>
    <p:sldId id="278" r:id="rId44"/>
    <p:sldId id="279" r:id="rId45"/>
    <p:sldId id="285" r:id="rId46"/>
    <p:sldId id="302" r:id="rId47"/>
    <p:sldId id="303" r:id="rId48"/>
    <p:sldId id="304" r:id="rId49"/>
    <p:sldId id="306" r:id="rId50"/>
    <p:sldId id="305" r:id="rId51"/>
    <p:sldId id="289" r:id="rId52"/>
    <p:sldId id="14176" r:id="rId53"/>
    <p:sldId id="307" r:id="rId54"/>
    <p:sldId id="257" r:id="rId55"/>
    <p:sldId id="258" r:id="rId56"/>
    <p:sldId id="259" r:id="rId57"/>
    <p:sldId id="268" r:id="rId58"/>
    <p:sldId id="269" r:id="rId59"/>
    <p:sldId id="319" r:id="rId60"/>
    <p:sldId id="320" r:id="rId61"/>
    <p:sldId id="272" r:id="rId62"/>
    <p:sldId id="321" r:id="rId63"/>
    <p:sldId id="14125" r:id="rId64"/>
    <p:sldId id="32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p:normalViewPr>
  <p:slideViewPr>
    <p:cSldViewPr snapToGrid="0" snapToObjects="1">
      <p:cViewPr varScale="1">
        <p:scale>
          <a:sx n="98" d="100"/>
          <a:sy n="98" d="100"/>
        </p:scale>
        <p:origin x="276" y="84"/>
      </p:cViewPr>
      <p:guideLst>
        <p:guide orient="horz" pos="2160"/>
        <p:guide pos="3840"/>
      </p:guideLst>
    </p:cSldViewPr>
  </p:slideViewPr>
  <p:outlineViewPr>
    <p:cViewPr>
      <p:scale>
        <a:sx n="33" d="100"/>
        <a:sy n="33" d="100"/>
      </p:scale>
      <p:origin x="0" y="-16376"/>
    </p:cViewPr>
  </p:outlineViewPr>
  <p:notesTextViewPr>
    <p:cViewPr>
      <p:scale>
        <a:sx n="1" d="1"/>
        <a:sy n="1" d="1"/>
      </p:scale>
      <p:origin x="0" y="0"/>
    </p:cViewPr>
  </p:notesTextViewPr>
  <p:sorterViewPr>
    <p:cViewPr varScale="1">
      <p:scale>
        <a:sx n="100" d="100"/>
        <a:sy n="100" d="100"/>
      </p:scale>
      <p:origin x="0" y="-52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709DB-3155-D54D-B500-B53996524C30}" type="datetimeFigureOut">
              <a:rPr lang="ru-RU" smtClean="0"/>
              <a:t>01.09.2025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B717C-FABE-9F4C-94DE-3431427296BF}" type="slidenum">
              <a:rPr lang="ru-RU" smtClean="0"/>
              <a:t>‹#›</a:t>
            </a:fld>
            <a:endParaRPr lang="ru-RU"/>
          </a:p>
        </p:txBody>
      </p:sp>
    </p:spTree>
    <p:extLst>
      <p:ext uri="{BB962C8B-B14F-4D97-AF65-F5344CB8AC3E}">
        <p14:creationId xmlns:p14="http://schemas.microsoft.com/office/powerpoint/2010/main" val="310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27</a:t>
            </a:fld>
            <a:endParaRPr lang="ru-RU"/>
          </a:p>
        </p:txBody>
      </p:sp>
    </p:spTree>
    <p:extLst>
      <p:ext uri="{BB962C8B-B14F-4D97-AF65-F5344CB8AC3E}">
        <p14:creationId xmlns:p14="http://schemas.microsoft.com/office/powerpoint/2010/main" val="108711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46</a:t>
            </a:fld>
            <a:endParaRPr lang="ru-RU"/>
          </a:p>
        </p:txBody>
      </p:sp>
    </p:spTree>
    <p:extLst>
      <p:ext uri="{BB962C8B-B14F-4D97-AF65-F5344CB8AC3E}">
        <p14:creationId xmlns:p14="http://schemas.microsoft.com/office/powerpoint/2010/main" val="114120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47</a:t>
            </a:fld>
            <a:endParaRPr lang="ru-RU"/>
          </a:p>
        </p:txBody>
      </p:sp>
    </p:spTree>
    <p:extLst>
      <p:ext uri="{BB962C8B-B14F-4D97-AF65-F5344CB8AC3E}">
        <p14:creationId xmlns:p14="http://schemas.microsoft.com/office/powerpoint/2010/main" val="63577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48</a:t>
            </a:fld>
            <a:endParaRPr lang="ru-RU"/>
          </a:p>
        </p:txBody>
      </p:sp>
    </p:spTree>
    <p:extLst>
      <p:ext uri="{BB962C8B-B14F-4D97-AF65-F5344CB8AC3E}">
        <p14:creationId xmlns:p14="http://schemas.microsoft.com/office/powerpoint/2010/main" val="312176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49</a:t>
            </a:fld>
            <a:endParaRPr lang="ru-RU"/>
          </a:p>
        </p:txBody>
      </p:sp>
    </p:spTree>
    <p:extLst>
      <p:ext uri="{BB962C8B-B14F-4D97-AF65-F5344CB8AC3E}">
        <p14:creationId xmlns:p14="http://schemas.microsoft.com/office/powerpoint/2010/main" val="251465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50</a:t>
            </a:fld>
            <a:endParaRPr lang="ru-RU"/>
          </a:p>
        </p:txBody>
      </p:sp>
    </p:spTree>
    <p:extLst>
      <p:ext uri="{BB962C8B-B14F-4D97-AF65-F5344CB8AC3E}">
        <p14:creationId xmlns:p14="http://schemas.microsoft.com/office/powerpoint/2010/main" val="428128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51</a:t>
            </a:fld>
            <a:endParaRPr lang="ru-RU"/>
          </a:p>
        </p:txBody>
      </p:sp>
    </p:spTree>
    <p:extLst>
      <p:ext uri="{BB962C8B-B14F-4D97-AF65-F5344CB8AC3E}">
        <p14:creationId xmlns:p14="http://schemas.microsoft.com/office/powerpoint/2010/main" val="274821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37</a:t>
            </a:fld>
            <a:endParaRPr lang="ru-RU"/>
          </a:p>
        </p:txBody>
      </p:sp>
    </p:spTree>
    <p:extLst>
      <p:ext uri="{BB962C8B-B14F-4D97-AF65-F5344CB8AC3E}">
        <p14:creationId xmlns:p14="http://schemas.microsoft.com/office/powerpoint/2010/main" val="384388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3B717C-FABE-9F4C-94DE-3431427296BF}" type="slidenum">
              <a:rPr lang="ru-RU" smtClean="0"/>
              <a:t>38</a:t>
            </a:fld>
            <a:endParaRPr lang="ru-RU"/>
          </a:p>
        </p:txBody>
      </p:sp>
    </p:spTree>
    <p:extLst>
      <p:ext uri="{BB962C8B-B14F-4D97-AF65-F5344CB8AC3E}">
        <p14:creationId xmlns:p14="http://schemas.microsoft.com/office/powerpoint/2010/main" val="350533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39</a:t>
            </a:fld>
            <a:endParaRPr lang="ru-RU"/>
          </a:p>
        </p:txBody>
      </p:sp>
    </p:spTree>
    <p:extLst>
      <p:ext uri="{BB962C8B-B14F-4D97-AF65-F5344CB8AC3E}">
        <p14:creationId xmlns:p14="http://schemas.microsoft.com/office/powerpoint/2010/main" val="1867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41</a:t>
            </a:fld>
            <a:endParaRPr lang="ru-RU"/>
          </a:p>
        </p:txBody>
      </p:sp>
    </p:spTree>
    <p:extLst>
      <p:ext uri="{BB962C8B-B14F-4D97-AF65-F5344CB8AC3E}">
        <p14:creationId xmlns:p14="http://schemas.microsoft.com/office/powerpoint/2010/main" val="149831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42</a:t>
            </a:fld>
            <a:endParaRPr lang="ru-RU"/>
          </a:p>
        </p:txBody>
      </p:sp>
    </p:spTree>
    <p:extLst>
      <p:ext uri="{BB962C8B-B14F-4D97-AF65-F5344CB8AC3E}">
        <p14:creationId xmlns:p14="http://schemas.microsoft.com/office/powerpoint/2010/main" val="356212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43</a:t>
            </a:fld>
            <a:endParaRPr lang="ru-RU"/>
          </a:p>
        </p:txBody>
      </p:sp>
    </p:spTree>
    <p:extLst>
      <p:ext uri="{BB962C8B-B14F-4D97-AF65-F5344CB8AC3E}">
        <p14:creationId xmlns:p14="http://schemas.microsoft.com/office/powerpoint/2010/main" val="107697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44</a:t>
            </a:fld>
            <a:endParaRPr lang="ru-RU"/>
          </a:p>
        </p:txBody>
      </p:sp>
    </p:spTree>
    <p:extLst>
      <p:ext uri="{BB962C8B-B14F-4D97-AF65-F5344CB8AC3E}">
        <p14:creationId xmlns:p14="http://schemas.microsoft.com/office/powerpoint/2010/main" val="120395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33B717C-FABE-9F4C-94DE-3431427296BF}" type="slidenum">
              <a:rPr lang="ru-RU" smtClean="0"/>
              <a:t>45</a:t>
            </a:fld>
            <a:endParaRPr lang="ru-RU"/>
          </a:p>
        </p:txBody>
      </p:sp>
    </p:spTree>
    <p:extLst>
      <p:ext uri="{BB962C8B-B14F-4D97-AF65-F5344CB8AC3E}">
        <p14:creationId xmlns:p14="http://schemas.microsoft.com/office/powerpoint/2010/main" val="255196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385290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6654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89855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973854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417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214595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4242388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488095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99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62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69515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11FC936-EC7E-F145-A6E1-EA1C167D8388}" type="datetimeFigureOut">
              <a:rPr lang="ru-RU" smtClean="0"/>
              <a:t>01.09.2025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126541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11FC936-EC7E-F145-A6E1-EA1C167D8388}" type="datetimeFigureOut">
              <a:rPr lang="ru-RU" smtClean="0"/>
              <a:t>01.09.2025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28575887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11FC936-EC7E-F145-A6E1-EA1C167D8388}" type="datetimeFigureOut">
              <a:rPr lang="ru-RU" smtClean="0"/>
              <a:t>01.09.2025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40111517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11FC936-EC7E-F145-A6E1-EA1C167D8388}" type="datetimeFigureOut">
              <a:rPr lang="ru-RU" smtClean="0"/>
              <a:t>01.09.2025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345018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FC936-EC7E-F145-A6E1-EA1C167D8388}" type="datetimeFigureOut">
              <a:rPr lang="ru-RU" smtClean="0"/>
              <a:t>01.09.2025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78971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11FC936-EC7E-F145-A6E1-EA1C167D8388}" type="datetimeFigureOut">
              <a:rPr lang="ru-RU" smtClean="0"/>
              <a:t>01.09.2025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27769069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11FC936-EC7E-F145-A6E1-EA1C167D8388}" type="datetimeFigureOut">
              <a:rPr lang="ru-RU" smtClean="0"/>
              <a:t>01.09.2025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A60CFB0-A8B1-3241-9978-216DEC893C84}" type="slidenum">
              <a:rPr lang="ru-RU" smtClean="0"/>
              <a:t>‹#›</a:t>
            </a:fld>
            <a:endParaRPr lang="ru-RU"/>
          </a:p>
        </p:txBody>
      </p:sp>
    </p:spTree>
    <p:extLst>
      <p:ext uri="{BB962C8B-B14F-4D97-AF65-F5344CB8AC3E}">
        <p14:creationId xmlns:p14="http://schemas.microsoft.com/office/powerpoint/2010/main" val="155351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1FC936-EC7E-F145-A6E1-EA1C167D8388}" type="datetimeFigureOut">
              <a:rPr lang="ru-RU" smtClean="0"/>
              <a:t>01.09.2025</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A60CFB0-A8B1-3241-9978-216DEC893C84}" type="slidenum">
              <a:rPr lang="ru-RU" smtClean="0"/>
              <a:t>‹#›</a:t>
            </a:fld>
            <a:endParaRPr lang="ru-RU"/>
          </a:p>
        </p:txBody>
      </p:sp>
      <p:sp>
        <p:nvSpPr>
          <p:cNvPr id="8" name="Прямоугольник 7">
            <a:extLst>
              <a:ext uri="{FF2B5EF4-FFF2-40B4-BE49-F238E27FC236}">
                <a16:creationId xmlns:a16="http://schemas.microsoft.com/office/drawing/2014/main" id="{39BDC67E-ECB2-5743-0796-2D24AB080D8E}"/>
              </a:ext>
            </a:extLst>
          </p:cNvPr>
          <p:cNvSpPr/>
          <p:nvPr userDrawn="1"/>
        </p:nvSpPr>
        <p:spPr>
          <a:xfrm>
            <a:off x="0" y="0"/>
            <a:ext cx="12192000" cy="1052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E79D16EA-0FD1-8922-10B5-B82063DE06A3}"/>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1275475" y="188640"/>
            <a:ext cx="66530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573074"/>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 id="2147484636" r:id="rId15"/>
    <p:sldLayoutId id="2147484637" r:id="rId16"/>
    <p:sldLayoutId id="2147484638" r:id="rId17"/>
    <p:sldLayoutId id="2147484639"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normativ.kontur.ru/document?moduleId=1&amp;documentId=435915#l14" TargetMode="External"/><Relationship Id="rId7" Type="http://schemas.openxmlformats.org/officeDocument/2006/relationships/hyperlink" Target="https://normativ.kontur.ru/document?moduleId=1&amp;documentId=28981#l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ormativ.kontur.ru/document?moduleId=1&amp;documentId=71594#l0" TargetMode="External"/><Relationship Id="rId5" Type="http://schemas.openxmlformats.org/officeDocument/2006/relationships/hyperlink" Target="https://normativ.kontur.ru/document?moduleId=1&amp;documentId=188921#l30" TargetMode="External"/><Relationship Id="rId4" Type="http://schemas.openxmlformats.org/officeDocument/2006/relationships/hyperlink" Target="https://normativ.kontur.ru/document?moduleId=1&amp;documentId=70343#l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kc-prof.ru/registraciya-medicinskih-izdelij/"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hyperlink" Target="https://kc-prof.ru/licenzirovanie/" TargetMode="External"/><Relationship Id="rId2" Type="http://schemas.openxmlformats.org/officeDocument/2006/relationships/hyperlink" Target="https://kc-prof.ru/registraciya-medicinskih-izdelij/"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kc-prof.ru/registracija-medicinskih-izdelij-po-pravilam-eaj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Изображение выглядит как группа, люди, пол&#10;&#10;Автоматически созданное описание">
            <a:extLst>
              <a:ext uri="{FF2B5EF4-FFF2-40B4-BE49-F238E27FC236}">
                <a16:creationId xmlns:a16="http://schemas.microsoft.com/office/drawing/2014/main" id="{1560A778-073A-43AE-A641-3C95B17F8C6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833" b="32082"/>
          <a:stretch/>
        </p:blipFill>
        <p:spPr>
          <a:xfrm>
            <a:off x="0" y="0"/>
            <a:ext cx="12182559" cy="6858000"/>
          </a:xfrm>
          <a:prstGeom prst="rect">
            <a:avLst/>
          </a:prstGeom>
          <a:solidFill>
            <a:srgbClr val="008D58"/>
          </a:solidFill>
        </p:spPr>
      </p:pic>
      <p:sp>
        <p:nvSpPr>
          <p:cNvPr id="8" name="TextBox 7"/>
          <p:cNvSpPr txBox="1"/>
          <p:nvPr/>
        </p:nvSpPr>
        <p:spPr>
          <a:xfrm>
            <a:off x="798723" y="262393"/>
            <a:ext cx="10639609" cy="1323439"/>
          </a:xfrm>
          <a:prstGeom prst="rect">
            <a:avLst/>
          </a:prstGeom>
          <a:noFill/>
        </p:spPr>
        <p:txBody>
          <a:bodyPr wrap="square">
            <a:spAutoFit/>
          </a:bodyPr>
          <a:lstStyle/>
          <a:p>
            <a:pPr algn="ctr">
              <a:defRPr/>
            </a:pPr>
            <a:r>
              <a:rPr lang="ru-RU" sz="4000" b="1" dirty="0"/>
              <a:t>Лекарственные средства. Прекурсоры. Медицинские изделия…</a:t>
            </a:r>
            <a:endParaRPr lang="ru-RU" sz="4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4015" y="136783"/>
            <a:ext cx="925512"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659958" y="2234317"/>
            <a:ext cx="10917141" cy="1200329"/>
          </a:xfrm>
          <a:prstGeom prst="rect">
            <a:avLst/>
          </a:prstGeom>
          <a:solidFill>
            <a:srgbClr val="008D58"/>
          </a:solidFill>
        </p:spPr>
        <p:txBody>
          <a:bodyPr wrap="square">
            <a:spAutoFit/>
          </a:bodyPr>
          <a:lstStyle/>
          <a:p>
            <a:pPr algn="ctr"/>
            <a:r>
              <a:rPr lang="ru-RU" sz="3600" b="1" dirty="0">
                <a:solidFill>
                  <a:schemeClr val="bg1"/>
                </a:solidFill>
              </a:rPr>
              <a:t>Садовский В.В.</a:t>
            </a:r>
          </a:p>
          <a:p>
            <a:pPr algn="ctr"/>
            <a:r>
              <a:rPr lang="ru-RU" sz="3600" b="1" dirty="0">
                <a:solidFill>
                  <a:schemeClr val="bg1"/>
                </a:solidFill>
              </a:rPr>
              <a:t>НИИАМС, </a:t>
            </a:r>
            <a:r>
              <a:rPr lang="ru-RU" sz="3600" b="1" dirty="0" err="1">
                <a:solidFill>
                  <a:schemeClr val="bg1"/>
                </a:solidFill>
              </a:rPr>
              <a:t>РосУниМед</a:t>
            </a:r>
            <a:r>
              <a:rPr lang="ru-RU" sz="3600" b="1" dirty="0">
                <a:solidFill>
                  <a:schemeClr val="bg1"/>
                </a:solidFill>
              </a:rPr>
              <a:t>.  </a:t>
            </a:r>
            <a:r>
              <a:rPr lang="ru-RU" sz="3600" b="1" dirty="0" err="1">
                <a:solidFill>
                  <a:schemeClr val="bg1"/>
                </a:solidFill>
              </a:rPr>
              <a:t>г.Москва</a:t>
            </a:r>
            <a:endParaRPr lang="ru-RU" sz="3600" b="1" dirty="0">
              <a:solidFill>
                <a:schemeClr val="bg1"/>
              </a:solidFill>
            </a:endParaRPr>
          </a:p>
        </p:txBody>
      </p:sp>
      <p:pic>
        <p:nvPicPr>
          <p:cNvPr id="4" name="Рисунок 3">
            <a:extLst>
              <a:ext uri="{FF2B5EF4-FFF2-40B4-BE49-F238E27FC236}">
                <a16:creationId xmlns:a16="http://schemas.microsoft.com/office/drawing/2014/main" id="{C783AF94-9150-0266-77D2-F3E68031437D}"/>
              </a:ext>
            </a:extLst>
          </p:cNvPr>
          <p:cNvPicPr>
            <a:picLocks noChangeAspect="1"/>
          </p:cNvPicPr>
          <p:nvPr/>
        </p:nvPicPr>
        <p:blipFill>
          <a:blip r:embed="rId5"/>
          <a:stretch>
            <a:fillRect/>
          </a:stretch>
        </p:blipFill>
        <p:spPr>
          <a:xfrm>
            <a:off x="10889015" y="23191"/>
            <a:ext cx="1286054" cy="1228896"/>
          </a:xfrm>
          <a:prstGeom prst="rect">
            <a:avLst/>
          </a:prstGeom>
        </p:spPr>
      </p:pic>
    </p:spTree>
    <p:extLst>
      <p:ext uri="{BB962C8B-B14F-4D97-AF65-F5344CB8AC3E}">
        <p14:creationId xmlns:p14="http://schemas.microsoft.com/office/powerpoint/2010/main" val="144594625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7413-38D2-1209-6867-3E585FD5E9F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53F004-3D60-8153-21D1-632F2E1BCF90}"/>
              </a:ext>
            </a:extLst>
          </p:cNvPr>
          <p:cNvSpPr>
            <a:spLocks noGrp="1"/>
          </p:cNvSpPr>
          <p:nvPr>
            <p:ph type="title"/>
          </p:nvPr>
        </p:nvSpPr>
        <p:spPr>
          <a:xfrm>
            <a:off x="677333" y="151075"/>
            <a:ext cx="9643459" cy="1779325"/>
          </a:xfrm>
        </p:spPr>
        <p:txBody>
          <a:bodyPr>
            <a:noAutofit/>
          </a:bodyPr>
          <a:lstStyle/>
          <a:p>
            <a:pPr>
              <a:spcAft>
                <a:spcPts val="1260"/>
              </a:spcAft>
            </a:pPr>
            <a:r>
              <a:rPr lang="ru-RU" sz="2400" b="1" i="0" dirty="0">
                <a:solidFill>
                  <a:srgbClr val="1F3B66"/>
                </a:solidFill>
                <a:effectLst/>
                <a:latin typeface="Head font"/>
              </a:rPr>
              <a:t>Какие разрешительные документы помимо РУ должно иметь медицинское изделие?</a:t>
            </a:r>
            <a:br>
              <a:rPr lang="ru-RU" sz="2400" b="1" i="0" dirty="0">
                <a:solidFill>
                  <a:srgbClr val="1F3B66"/>
                </a:solidFill>
                <a:effectLst/>
                <a:latin typeface="Head font"/>
              </a:rPr>
            </a:br>
            <a:r>
              <a:rPr lang="ru-RU" sz="2400" i="0" dirty="0">
                <a:solidFill>
                  <a:srgbClr val="15243D"/>
                </a:solidFill>
                <a:effectLst/>
                <a:latin typeface="Body font"/>
              </a:rPr>
              <a:t>Организации, использующие мед изделия при осуществлении своей деятельности, при их выборе и приобретении в обязательном порядке должны требовать у продавца:</a:t>
            </a:r>
            <a:br>
              <a:rPr lang="ru-RU" sz="2400" i="0" dirty="0">
                <a:solidFill>
                  <a:srgbClr val="15243D"/>
                </a:solidFill>
                <a:effectLst/>
                <a:latin typeface="Body font"/>
              </a:rPr>
            </a:br>
            <a:r>
              <a:rPr lang="ru-RU" sz="2400" i="0" dirty="0">
                <a:solidFill>
                  <a:srgbClr val="15243D"/>
                </a:solidFill>
                <a:effectLst/>
                <a:latin typeface="Body font"/>
              </a:rPr>
              <a:t>копию регистрационного удостоверения с приложением;</a:t>
            </a:r>
            <a:br>
              <a:rPr lang="ru-RU" sz="2400" i="0" dirty="0">
                <a:solidFill>
                  <a:srgbClr val="15243D"/>
                </a:solidFill>
                <a:effectLst/>
                <a:latin typeface="Body font"/>
              </a:rPr>
            </a:br>
            <a:r>
              <a:rPr lang="ru-RU" sz="2400" i="0" dirty="0">
                <a:solidFill>
                  <a:srgbClr val="15243D"/>
                </a:solidFill>
                <a:effectLst/>
                <a:latin typeface="Body font"/>
              </a:rPr>
              <a:t>копии сертификатов соответствия (если изделие подлежит обязательной сертификации);</a:t>
            </a:r>
            <a:br>
              <a:rPr lang="ru-RU" sz="2400" i="0" dirty="0">
                <a:solidFill>
                  <a:srgbClr val="15243D"/>
                </a:solidFill>
                <a:effectLst/>
                <a:latin typeface="Body font"/>
              </a:rPr>
            </a:br>
            <a:r>
              <a:rPr lang="ru-RU" sz="2400" i="0" dirty="0">
                <a:solidFill>
                  <a:srgbClr val="15243D"/>
                </a:solidFill>
                <a:effectLst/>
                <a:latin typeface="Body font"/>
              </a:rPr>
              <a:t>копии декларации о соответствии (если подтверждение соответствия изделия осуществляется в форме принятия декларации о соответствии);</a:t>
            </a:r>
            <a:br>
              <a:rPr lang="ru-RU" sz="2400" i="0" dirty="0">
                <a:solidFill>
                  <a:srgbClr val="15243D"/>
                </a:solidFill>
                <a:effectLst/>
                <a:latin typeface="Body font"/>
              </a:rPr>
            </a:br>
            <a:r>
              <a:rPr lang="ru-RU" sz="2400" i="0" dirty="0">
                <a:solidFill>
                  <a:srgbClr val="15243D"/>
                </a:solidFill>
                <a:effectLst/>
                <a:latin typeface="Body font"/>
              </a:rPr>
              <a:t>копию свидетельства об утверждении типа средства измерений (если медицинское изделие является средством измерения в соответствии с требованиями Приказа Министерства здравоохранения РФ от 15 августа 2012 г. N 89н).</a:t>
            </a:r>
            <a:br>
              <a:rPr lang="ru-RU" sz="2400" i="0" dirty="0">
                <a:solidFill>
                  <a:srgbClr val="15243D"/>
                </a:solidFill>
                <a:effectLst/>
                <a:latin typeface="Body font"/>
              </a:rPr>
            </a:br>
            <a:r>
              <a:rPr lang="ru-RU" sz="2400" i="0" dirty="0">
                <a:solidFill>
                  <a:srgbClr val="15243D"/>
                </a:solidFill>
                <a:effectLst/>
                <a:latin typeface="Body font"/>
              </a:rPr>
              <a:t>Эти документы следует хранить, поскольку они могут быть затребованы при осуществлении государственного контроля качества и безопасности медицинской деятельности со стороны Росздравнадзора.</a:t>
            </a:r>
            <a:br>
              <a:rPr lang="ru-RU" sz="2400" i="0" dirty="0">
                <a:solidFill>
                  <a:srgbClr val="15243D"/>
                </a:solidFill>
                <a:effectLst/>
                <a:latin typeface="Body font"/>
              </a:rPr>
            </a:br>
            <a:endParaRPr lang="ru-RU" sz="2400" dirty="0"/>
          </a:p>
        </p:txBody>
      </p:sp>
      <p:pic>
        <p:nvPicPr>
          <p:cNvPr id="5" name="Объект 4">
            <a:extLst>
              <a:ext uri="{FF2B5EF4-FFF2-40B4-BE49-F238E27FC236}">
                <a16:creationId xmlns:a16="http://schemas.microsoft.com/office/drawing/2014/main" id="{94206A0F-2692-2F5A-9A18-92ABD63EE0C1}"/>
              </a:ext>
            </a:extLst>
          </p:cNvPr>
          <p:cNvPicPr>
            <a:picLocks noGrp="1" noChangeAspect="1"/>
          </p:cNvPicPr>
          <p:nvPr>
            <p:ph idx="1"/>
          </p:nvPr>
        </p:nvPicPr>
        <p:blipFill>
          <a:blip r:embed="rId2"/>
          <a:stretch>
            <a:fillRect/>
          </a:stretch>
        </p:blipFill>
        <p:spPr>
          <a:xfrm>
            <a:off x="10871640" y="0"/>
            <a:ext cx="1286054" cy="1228896"/>
          </a:xfrm>
        </p:spPr>
      </p:pic>
    </p:spTree>
    <p:extLst>
      <p:ext uri="{BB962C8B-B14F-4D97-AF65-F5344CB8AC3E}">
        <p14:creationId xmlns:p14="http://schemas.microsoft.com/office/powerpoint/2010/main" val="89387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362351-E887-A415-1D9B-89B51B283AA7}"/>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2381AE43-9B7A-2009-D965-3219D18506D9}"/>
              </a:ext>
            </a:extLst>
          </p:cNvPr>
          <p:cNvPicPr>
            <a:picLocks noGrp="1" noChangeAspect="1"/>
          </p:cNvPicPr>
          <p:nvPr>
            <p:ph sz="half" idx="1"/>
          </p:nvPr>
        </p:nvPicPr>
        <p:blipFill>
          <a:blip r:embed="rId2"/>
          <a:stretch>
            <a:fillRect/>
          </a:stretch>
        </p:blipFill>
        <p:spPr>
          <a:xfrm>
            <a:off x="570629" y="346824"/>
            <a:ext cx="5344425" cy="6043466"/>
          </a:xfrm>
        </p:spPr>
      </p:pic>
      <p:pic>
        <p:nvPicPr>
          <p:cNvPr id="8" name="Объект 7">
            <a:extLst>
              <a:ext uri="{FF2B5EF4-FFF2-40B4-BE49-F238E27FC236}">
                <a16:creationId xmlns:a16="http://schemas.microsoft.com/office/drawing/2014/main" id="{49A99739-AE53-E67E-3F28-3FF2464537CA}"/>
              </a:ext>
            </a:extLst>
          </p:cNvPr>
          <p:cNvPicPr>
            <a:picLocks noGrp="1" noChangeAspect="1"/>
          </p:cNvPicPr>
          <p:nvPr>
            <p:ph sz="half" idx="2"/>
          </p:nvPr>
        </p:nvPicPr>
        <p:blipFill>
          <a:blip r:embed="rId3"/>
          <a:stretch>
            <a:fillRect/>
          </a:stretch>
        </p:blipFill>
        <p:spPr>
          <a:xfrm>
            <a:off x="6276948" y="346824"/>
            <a:ext cx="4515105" cy="6349178"/>
          </a:xfrm>
        </p:spPr>
      </p:pic>
      <p:pic>
        <p:nvPicPr>
          <p:cNvPr id="10" name="Рисунок 9">
            <a:extLst>
              <a:ext uri="{FF2B5EF4-FFF2-40B4-BE49-F238E27FC236}">
                <a16:creationId xmlns:a16="http://schemas.microsoft.com/office/drawing/2014/main" id="{1E1357E5-7405-270E-2939-EEE7DB1A3974}"/>
              </a:ext>
            </a:extLst>
          </p:cNvPr>
          <p:cNvPicPr>
            <a:picLocks noChangeAspect="1"/>
          </p:cNvPicPr>
          <p:nvPr/>
        </p:nvPicPr>
        <p:blipFill>
          <a:blip r:embed="rId4"/>
          <a:stretch>
            <a:fillRect/>
          </a:stretch>
        </p:blipFill>
        <p:spPr>
          <a:xfrm>
            <a:off x="10975941" y="0"/>
            <a:ext cx="1276528" cy="1257475"/>
          </a:xfrm>
          <a:prstGeom prst="rect">
            <a:avLst/>
          </a:prstGeom>
        </p:spPr>
      </p:pic>
    </p:spTree>
    <p:extLst>
      <p:ext uri="{BB962C8B-B14F-4D97-AF65-F5344CB8AC3E}">
        <p14:creationId xmlns:p14="http://schemas.microsoft.com/office/powerpoint/2010/main" val="353295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52BF78-E011-40B4-47E7-025306541557}"/>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5B81FE4E-1196-690E-051A-DC4DBA68A13F}"/>
              </a:ext>
            </a:extLst>
          </p:cNvPr>
          <p:cNvPicPr>
            <a:picLocks noGrp="1" noChangeAspect="1"/>
          </p:cNvPicPr>
          <p:nvPr>
            <p:ph idx="1"/>
          </p:nvPr>
        </p:nvPicPr>
        <p:blipFill>
          <a:blip r:embed="rId2"/>
          <a:stretch>
            <a:fillRect/>
          </a:stretch>
        </p:blipFill>
        <p:spPr>
          <a:xfrm>
            <a:off x="-136167" y="0"/>
            <a:ext cx="12328167" cy="5360682"/>
          </a:xfrm>
        </p:spPr>
      </p:pic>
    </p:spTree>
    <p:extLst>
      <p:ext uri="{BB962C8B-B14F-4D97-AF65-F5344CB8AC3E}">
        <p14:creationId xmlns:p14="http://schemas.microsoft.com/office/powerpoint/2010/main" val="285798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8D0719-5187-744E-1F86-E54BEFF25669}"/>
              </a:ext>
            </a:extLst>
          </p:cNvPr>
          <p:cNvSpPr>
            <a:spLocks noGrp="1"/>
          </p:cNvSpPr>
          <p:nvPr>
            <p:ph type="title"/>
          </p:nvPr>
        </p:nvSpPr>
        <p:spPr>
          <a:xfrm>
            <a:off x="143123" y="166977"/>
            <a:ext cx="9130879" cy="1763423"/>
          </a:xfrm>
        </p:spPr>
        <p:txBody>
          <a:bodyPr/>
          <a:lstStyle/>
          <a:p>
            <a:r>
              <a:rPr lang="ru-RU" dirty="0">
                <a:solidFill>
                  <a:schemeClr val="accent2"/>
                </a:solidFill>
              </a:rPr>
              <a:t>Из Стандарта оснащения кабинета</a:t>
            </a:r>
            <a:br>
              <a:rPr lang="ru-RU" dirty="0">
                <a:solidFill>
                  <a:schemeClr val="accent2"/>
                </a:solidFill>
              </a:rPr>
            </a:br>
            <a:r>
              <a:rPr lang="ru-RU" dirty="0">
                <a:solidFill>
                  <a:schemeClr val="accent2"/>
                </a:solidFill>
              </a:rPr>
              <a:t>терапевтической стоматологии:</a:t>
            </a:r>
          </a:p>
        </p:txBody>
      </p:sp>
      <p:pic>
        <p:nvPicPr>
          <p:cNvPr id="5" name="Объект 4">
            <a:extLst>
              <a:ext uri="{FF2B5EF4-FFF2-40B4-BE49-F238E27FC236}">
                <a16:creationId xmlns:a16="http://schemas.microsoft.com/office/drawing/2014/main" id="{0BEF6D24-0F2D-D0C7-9A47-79E386E9BFE7}"/>
              </a:ext>
            </a:extLst>
          </p:cNvPr>
          <p:cNvPicPr>
            <a:picLocks noGrp="1" noChangeAspect="1"/>
          </p:cNvPicPr>
          <p:nvPr>
            <p:ph idx="1"/>
          </p:nvPr>
        </p:nvPicPr>
        <p:blipFill>
          <a:blip r:embed="rId2"/>
          <a:stretch>
            <a:fillRect/>
          </a:stretch>
        </p:blipFill>
        <p:spPr>
          <a:xfrm>
            <a:off x="1103466" y="1414357"/>
            <a:ext cx="5742606" cy="5133542"/>
          </a:xfrm>
        </p:spPr>
      </p:pic>
      <p:pic>
        <p:nvPicPr>
          <p:cNvPr id="7" name="Рисунок 6">
            <a:extLst>
              <a:ext uri="{FF2B5EF4-FFF2-40B4-BE49-F238E27FC236}">
                <a16:creationId xmlns:a16="http://schemas.microsoft.com/office/drawing/2014/main" id="{9E940E86-2D76-D917-974A-8654ACF8A15B}"/>
              </a:ext>
            </a:extLst>
          </p:cNvPr>
          <p:cNvPicPr>
            <a:picLocks noChangeAspect="1"/>
          </p:cNvPicPr>
          <p:nvPr/>
        </p:nvPicPr>
        <p:blipFill>
          <a:blip r:embed="rId3"/>
          <a:stretch>
            <a:fillRect/>
          </a:stretch>
        </p:blipFill>
        <p:spPr>
          <a:xfrm>
            <a:off x="10867840" y="0"/>
            <a:ext cx="1324160" cy="1162212"/>
          </a:xfrm>
          <a:prstGeom prst="rect">
            <a:avLst/>
          </a:prstGeom>
        </p:spPr>
      </p:pic>
    </p:spTree>
    <p:extLst>
      <p:ext uri="{BB962C8B-B14F-4D97-AF65-F5344CB8AC3E}">
        <p14:creationId xmlns:p14="http://schemas.microsoft.com/office/powerpoint/2010/main" val="393544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570152-DC9A-B00D-BEAC-CD86BE42A66B}"/>
              </a:ext>
            </a:extLst>
          </p:cNvPr>
          <p:cNvSpPr>
            <a:spLocks noGrp="1"/>
          </p:cNvSpPr>
          <p:nvPr>
            <p:ph type="title"/>
          </p:nvPr>
        </p:nvSpPr>
        <p:spPr/>
        <p:txBody>
          <a:bodyPr>
            <a:normAutofit/>
          </a:bodyPr>
          <a:lstStyle/>
          <a:p>
            <a:r>
              <a:rPr lang="ru-RU" dirty="0">
                <a:solidFill>
                  <a:schemeClr val="accent2"/>
                </a:solidFill>
              </a:rPr>
              <a:t>Из Стандарта оснащения кабинета</a:t>
            </a:r>
            <a:br>
              <a:rPr lang="ru-RU" dirty="0">
                <a:solidFill>
                  <a:schemeClr val="accent2"/>
                </a:solidFill>
              </a:rPr>
            </a:br>
            <a:r>
              <a:rPr lang="ru-RU" dirty="0">
                <a:solidFill>
                  <a:schemeClr val="accent2"/>
                </a:solidFill>
              </a:rPr>
              <a:t>ортопедической  стоматологии:</a:t>
            </a:r>
          </a:p>
        </p:txBody>
      </p:sp>
      <p:pic>
        <p:nvPicPr>
          <p:cNvPr id="5" name="Объект 4">
            <a:extLst>
              <a:ext uri="{FF2B5EF4-FFF2-40B4-BE49-F238E27FC236}">
                <a16:creationId xmlns:a16="http://schemas.microsoft.com/office/drawing/2014/main" id="{347E5343-6C5B-9792-3174-FBDE1959DB2B}"/>
              </a:ext>
            </a:extLst>
          </p:cNvPr>
          <p:cNvPicPr>
            <a:picLocks noGrp="1" noChangeAspect="1"/>
          </p:cNvPicPr>
          <p:nvPr>
            <p:ph idx="1"/>
          </p:nvPr>
        </p:nvPicPr>
        <p:blipFill>
          <a:blip r:embed="rId2"/>
          <a:stretch>
            <a:fillRect/>
          </a:stretch>
        </p:blipFill>
        <p:spPr>
          <a:xfrm>
            <a:off x="784175" y="1833812"/>
            <a:ext cx="6864980" cy="4868171"/>
          </a:xfrm>
        </p:spPr>
      </p:pic>
      <p:pic>
        <p:nvPicPr>
          <p:cNvPr id="7" name="Рисунок 6">
            <a:extLst>
              <a:ext uri="{FF2B5EF4-FFF2-40B4-BE49-F238E27FC236}">
                <a16:creationId xmlns:a16="http://schemas.microsoft.com/office/drawing/2014/main" id="{2952F531-6C61-C446-44D0-BA0E89EEA041}"/>
              </a:ext>
            </a:extLst>
          </p:cNvPr>
          <p:cNvPicPr>
            <a:picLocks noChangeAspect="1"/>
          </p:cNvPicPr>
          <p:nvPr/>
        </p:nvPicPr>
        <p:blipFill>
          <a:blip r:embed="rId3"/>
          <a:stretch>
            <a:fillRect/>
          </a:stretch>
        </p:blipFill>
        <p:spPr>
          <a:xfrm>
            <a:off x="10852586" y="0"/>
            <a:ext cx="1324160" cy="1162212"/>
          </a:xfrm>
          <a:prstGeom prst="rect">
            <a:avLst/>
          </a:prstGeom>
        </p:spPr>
      </p:pic>
    </p:spTree>
    <p:extLst>
      <p:ext uri="{BB962C8B-B14F-4D97-AF65-F5344CB8AC3E}">
        <p14:creationId xmlns:p14="http://schemas.microsoft.com/office/powerpoint/2010/main" val="258539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2455FD-540A-6DAB-DBF0-3B03F3B214F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6A37DEC-7FBE-D6DC-A70A-886153431552}"/>
              </a:ext>
            </a:extLst>
          </p:cNvPr>
          <p:cNvSpPr>
            <a:spLocks noGrp="1"/>
          </p:cNvSpPr>
          <p:nvPr>
            <p:ph idx="1"/>
          </p:nvPr>
        </p:nvSpPr>
        <p:spPr>
          <a:xfrm>
            <a:off x="677334" y="437323"/>
            <a:ext cx="9563946" cy="5604040"/>
          </a:xfrm>
        </p:spPr>
        <p:txBody>
          <a:bodyPr>
            <a:normAutofit fontScale="25000" lnSpcReduction="20000"/>
          </a:bodyPr>
          <a:lstStyle/>
          <a:p>
            <a:pPr>
              <a:lnSpc>
                <a:spcPct val="115000"/>
              </a:lnSpc>
              <a:spcAft>
                <a:spcPts val="800"/>
              </a:spcAft>
              <a:buNone/>
            </a:pPr>
            <a:r>
              <a:rPr lang="ru-RU" sz="7200" b="1" kern="100" dirty="0">
                <a:effectLst/>
                <a:latin typeface="Aptos" panose="020B0004020202020204" pitchFamily="34" charset="0"/>
                <a:ea typeface="Aptos" panose="020B0004020202020204" pitchFamily="34" charset="0"/>
                <a:cs typeface="Times New Roman" panose="02020603050405020304" pitchFamily="18" charset="0"/>
              </a:rPr>
              <a:t>Вы приобрели какое-то оборудование и прекрасно себе на нем работали. На момент покупки оборудование имело действующее регистрационное удостоверение. Спустя какое-то время РЗН или сам производитель регистрационное удостоверение отменил. Как же быть в этой ситуации?</a:t>
            </a:r>
          </a:p>
          <a:p>
            <a:pPr>
              <a:lnSpc>
                <a:spcPct val="115000"/>
              </a:lnSpc>
              <a:spcAft>
                <a:spcPts val="800"/>
              </a:spcAft>
              <a:buNone/>
            </a:pPr>
            <a:r>
              <a:rPr lang="ru-RU" sz="7200" b="1" kern="100" dirty="0">
                <a:effectLst/>
                <a:latin typeface="Aptos" panose="020B0004020202020204" pitchFamily="34" charset="0"/>
                <a:ea typeface="Aptos" panose="020B0004020202020204" pitchFamily="34" charset="0"/>
                <a:cs typeface="Times New Roman" panose="02020603050405020304" pitchFamily="18" charset="0"/>
              </a:rPr>
              <a:t>С одной стороны, у нас в законодательстве содержится четкое описание того, как действовать если вы приобрели медицинское изделие, а регистрационное удостоверение отменено. Так часть 3.1 статьи 38 №323- ФЗ « об основах охраны здоровья граждан»  допускает эксплуатацию медицинского изделия с истекшей или отмененной регистрацией в пределах срока годности изделия или в пределах его срока службы, установленного производителем. </a:t>
            </a:r>
          </a:p>
          <a:p>
            <a:pPr>
              <a:lnSpc>
                <a:spcPct val="115000"/>
              </a:lnSpc>
              <a:spcAft>
                <a:spcPts val="800"/>
              </a:spcAft>
              <a:buNone/>
            </a:pPr>
            <a:r>
              <a:rPr lang="ru-RU" sz="7200" b="1" kern="100" dirty="0">
                <a:effectLst/>
                <a:latin typeface="Aptos" panose="020B0004020202020204" pitchFamily="34" charset="0"/>
                <a:ea typeface="Aptos" panose="020B0004020202020204" pitchFamily="34" charset="0"/>
                <a:cs typeface="Times New Roman" panose="02020603050405020304" pitchFamily="18" charset="0"/>
              </a:rPr>
              <a:t>С другой стороны, в Письме РЗН  от 22.06.2020 №01И-1184/20 дается разъяснение, что при должной эксплуатации, при правильном и своевременном ремонте изделия, срок его эксплуатации может быть продлен и после истечения установленного производителем срока службы. </a:t>
            </a:r>
          </a:p>
          <a:p>
            <a:pPr>
              <a:lnSpc>
                <a:spcPct val="115000"/>
              </a:lnSpc>
              <a:spcAft>
                <a:spcPts val="800"/>
              </a:spcAft>
            </a:pPr>
            <a:r>
              <a:rPr lang="ru-RU" sz="7200" b="1" kern="100" dirty="0">
                <a:effectLst/>
                <a:latin typeface="Aptos" panose="020B0004020202020204" pitchFamily="34" charset="0"/>
                <a:ea typeface="Aptos" panose="020B0004020202020204" pitchFamily="34" charset="0"/>
                <a:cs typeface="Times New Roman" panose="02020603050405020304" pitchFamily="18" charset="0"/>
              </a:rPr>
              <a:t>Для эксплуатации такого изделия за пределами срока службы необходимо оформить решения комиссии, созываемой в рамках медицинской организации, с обязательным включением в такую комиссию технического специалиста с соответствующим допуском и квалификацией и только на основе акта технической экспертизы изделия, подтверждающего пригодность конкретного медицинского изделия. </a:t>
            </a:r>
          </a:p>
          <a:p>
            <a:endParaRPr lang="ru-RU" sz="1600" dirty="0"/>
          </a:p>
        </p:txBody>
      </p:sp>
      <p:pic>
        <p:nvPicPr>
          <p:cNvPr id="5" name="Рисунок 4">
            <a:extLst>
              <a:ext uri="{FF2B5EF4-FFF2-40B4-BE49-F238E27FC236}">
                <a16:creationId xmlns:a16="http://schemas.microsoft.com/office/drawing/2014/main" id="{C4505870-4C7E-E3B2-9D69-E0A68724C545}"/>
              </a:ext>
            </a:extLst>
          </p:cNvPr>
          <p:cNvPicPr>
            <a:picLocks noChangeAspect="1"/>
          </p:cNvPicPr>
          <p:nvPr/>
        </p:nvPicPr>
        <p:blipFill>
          <a:blip r:embed="rId2"/>
          <a:stretch>
            <a:fillRect/>
          </a:stretch>
        </p:blipFill>
        <p:spPr>
          <a:xfrm>
            <a:off x="10982156" y="28494"/>
            <a:ext cx="1209844" cy="1162212"/>
          </a:xfrm>
          <a:prstGeom prst="rect">
            <a:avLst/>
          </a:prstGeom>
        </p:spPr>
      </p:pic>
    </p:spTree>
    <p:extLst>
      <p:ext uri="{BB962C8B-B14F-4D97-AF65-F5344CB8AC3E}">
        <p14:creationId xmlns:p14="http://schemas.microsoft.com/office/powerpoint/2010/main" val="45320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B90BC3-AD2F-6449-EA69-DB62B6738F77}"/>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447042F5-F673-C758-E5F3-0099FD128615}"/>
              </a:ext>
            </a:extLst>
          </p:cNvPr>
          <p:cNvSpPr>
            <a:spLocks noGrp="1"/>
          </p:cNvSpPr>
          <p:nvPr>
            <p:ph idx="1"/>
          </p:nvPr>
        </p:nvSpPr>
        <p:spPr>
          <a:xfrm>
            <a:off x="677333" y="189187"/>
            <a:ext cx="9990667" cy="6558454"/>
          </a:xfrm>
        </p:spPr>
        <p:txBody>
          <a:bodyPr>
            <a:noAutofit/>
          </a:bodyPr>
          <a:lstStyle/>
          <a:p>
            <a:pPr indent="449580">
              <a:lnSpc>
                <a:spcPct val="115000"/>
              </a:lnSpc>
              <a:spcAft>
                <a:spcPts val="800"/>
              </a:spcAft>
              <a:buNone/>
            </a:pPr>
            <a:r>
              <a:rPr lang="ru-RU" sz="2000" b="1" kern="100" dirty="0">
                <a:effectLst/>
                <a:latin typeface="Aptos" panose="020B0004020202020204" pitchFamily="34" charset="0"/>
                <a:ea typeface="Aptos" panose="020B0004020202020204" pitchFamily="34" charset="0"/>
                <a:cs typeface="Times New Roman" panose="02020603050405020304" pitchFamily="18" charset="0"/>
              </a:rPr>
              <a:t>Мы обнаружили продавцов и расходных материалов, поставляемых с отозванным регистрационным удостоверением, и стоматологических </a:t>
            </a:r>
            <a:r>
              <a:rPr lang="ru-RU" sz="2000" b="1" kern="100" dirty="0" err="1">
                <a:effectLst/>
                <a:latin typeface="Aptos" panose="020B0004020202020204" pitchFamily="34" charset="0"/>
                <a:ea typeface="Aptos" panose="020B0004020202020204" pitchFamily="34" charset="0"/>
                <a:cs typeface="Times New Roman" panose="02020603050405020304" pitchFamily="18" charset="0"/>
              </a:rPr>
              <a:t>установк</a:t>
            </a:r>
            <a:r>
              <a:rPr lang="ru-RU" sz="2000" b="1" kern="100" dirty="0">
                <a:effectLst/>
                <a:latin typeface="Aptos" panose="020B0004020202020204" pitchFamily="34" charset="0"/>
                <a:ea typeface="Aptos" panose="020B0004020202020204" pitchFamily="34" charset="0"/>
                <a:cs typeface="Times New Roman" panose="02020603050405020304" pitchFamily="18" charset="0"/>
              </a:rPr>
              <a:t>, которые продаются по регистрационному удостоверению, выданному в далеком 2013 году, с существенными незарегистрированными изменениями в конструкции изделий, не соответствующими той конфигурации, которая была на момент их регистрации, и даже аппараты для седации, которые не имеет валидного регистрационного удостоверения на сегодняшний день!</a:t>
            </a:r>
          </a:p>
          <a:p>
            <a:pPr indent="449580">
              <a:lnSpc>
                <a:spcPct val="115000"/>
              </a:lnSpc>
              <a:spcAft>
                <a:spcPts val="800"/>
              </a:spcAft>
              <a:buNone/>
            </a:pPr>
            <a:r>
              <a:rPr lang="ru-RU" sz="2000" b="1" kern="100" dirty="0">
                <a:effectLst/>
                <a:latin typeface="Aptos" panose="020B0004020202020204" pitchFamily="34" charset="0"/>
                <a:ea typeface="Aptos" panose="020B0004020202020204" pitchFamily="34" charset="0"/>
                <a:cs typeface="Times New Roman" panose="02020603050405020304" pitchFamily="18" charset="0"/>
              </a:rPr>
              <a:t>Страшно представить истинный масштаб этого серого рынка медицинских изделий, ведь даже наше скромное по меркам страны «исследование» показало удручающую картину. </a:t>
            </a:r>
          </a:p>
          <a:p>
            <a:pPr>
              <a:buNone/>
            </a:pPr>
            <a:r>
              <a:rPr lang="ru-RU" sz="2000" b="1" dirty="0">
                <a:effectLst/>
                <a:latin typeface="Aptos" panose="020B0004020202020204" pitchFamily="34" charset="0"/>
                <a:ea typeface="Aptos" panose="020B0004020202020204" pitchFamily="34" charset="0"/>
                <a:cs typeface="Times New Roman" panose="02020603050405020304" pitchFamily="18" charset="0"/>
              </a:rPr>
              <a:t>Стоит отметить, что в связи с вступлением в силу постановления Правительства РФ №1684 от 30.11.2024 года об утверждении правил регистрации медицинских изделий, количество приостановленных или аннулированных регистрационных изделий лишь увеличивается и к сентябрю 2025 года может увеличиться кратно. </a:t>
            </a:r>
            <a:endParaRPr lang="ru-RU" sz="2000" b="1" dirty="0"/>
          </a:p>
        </p:txBody>
      </p:sp>
      <p:pic>
        <p:nvPicPr>
          <p:cNvPr id="5" name="Рисунок 4">
            <a:extLst>
              <a:ext uri="{FF2B5EF4-FFF2-40B4-BE49-F238E27FC236}">
                <a16:creationId xmlns:a16="http://schemas.microsoft.com/office/drawing/2014/main" id="{8FF26ACF-B97C-A141-2C6D-AF4E6D991C29}"/>
              </a:ext>
            </a:extLst>
          </p:cNvPr>
          <p:cNvPicPr>
            <a:picLocks noChangeAspect="1"/>
          </p:cNvPicPr>
          <p:nvPr/>
        </p:nvPicPr>
        <p:blipFill>
          <a:blip r:embed="rId2"/>
          <a:stretch>
            <a:fillRect/>
          </a:stretch>
        </p:blipFill>
        <p:spPr>
          <a:xfrm>
            <a:off x="11001209" y="52309"/>
            <a:ext cx="1190791" cy="1114581"/>
          </a:xfrm>
          <a:prstGeom prst="rect">
            <a:avLst/>
          </a:prstGeom>
        </p:spPr>
      </p:pic>
    </p:spTree>
    <p:extLst>
      <p:ext uri="{BB962C8B-B14F-4D97-AF65-F5344CB8AC3E}">
        <p14:creationId xmlns:p14="http://schemas.microsoft.com/office/powerpoint/2010/main" val="150311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76487B-C71B-8091-BCC7-A33137D80769}"/>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46042669-9473-0E3B-47EC-9D8BCE761491}"/>
              </a:ext>
            </a:extLst>
          </p:cNvPr>
          <p:cNvPicPr>
            <a:picLocks noGrp="1" noChangeAspect="1"/>
          </p:cNvPicPr>
          <p:nvPr>
            <p:ph idx="1"/>
          </p:nvPr>
        </p:nvPicPr>
        <p:blipFill>
          <a:blip r:embed="rId2"/>
          <a:stretch>
            <a:fillRect/>
          </a:stretch>
        </p:blipFill>
        <p:spPr>
          <a:xfrm>
            <a:off x="2565605" y="154901"/>
            <a:ext cx="6592249" cy="6703099"/>
          </a:xfrm>
        </p:spPr>
      </p:pic>
      <p:pic>
        <p:nvPicPr>
          <p:cNvPr id="4" name="Рисунок 3">
            <a:extLst>
              <a:ext uri="{FF2B5EF4-FFF2-40B4-BE49-F238E27FC236}">
                <a16:creationId xmlns:a16="http://schemas.microsoft.com/office/drawing/2014/main" id="{3DE366CB-674D-E800-7C78-25317D215DB4}"/>
              </a:ext>
            </a:extLst>
          </p:cNvPr>
          <p:cNvPicPr>
            <a:picLocks noChangeAspect="1"/>
          </p:cNvPicPr>
          <p:nvPr/>
        </p:nvPicPr>
        <p:blipFill>
          <a:blip r:embed="rId3"/>
          <a:stretch>
            <a:fillRect/>
          </a:stretch>
        </p:blipFill>
        <p:spPr>
          <a:xfrm>
            <a:off x="10915472" y="-19138"/>
            <a:ext cx="1276528" cy="1257475"/>
          </a:xfrm>
          <a:prstGeom prst="rect">
            <a:avLst/>
          </a:prstGeom>
        </p:spPr>
      </p:pic>
    </p:spTree>
    <p:extLst>
      <p:ext uri="{BB962C8B-B14F-4D97-AF65-F5344CB8AC3E}">
        <p14:creationId xmlns:p14="http://schemas.microsoft.com/office/powerpoint/2010/main" val="112792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D1B099-4C64-A4DE-BF4B-0F1009FC9241}"/>
              </a:ext>
            </a:extLst>
          </p:cNvPr>
          <p:cNvSpPr>
            <a:spLocks noGrp="1"/>
          </p:cNvSpPr>
          <p:nvPr>
            <p:ph type="title"/>
          </p:nvPr>
        </p:nvSpPr>
        <p:spPr>
          <a:xfrm>
            <a:off x="677334" y="609600"/>
            <a:ext cx="10171454" cy="1320800"/>
          </a:xfrm>
        </p:spPr>
        <p:txBody>
          <a:bodyPr>
            <a:normAutofit/>
          </a:bodyPr>
          <a:lstStyle/>
          <a:p>
            <a:r>
              <a:rPr lang="ru-RU" dirty="0"/>
              <a:t>                                    </a:t>
            </a:r>
            <a:r>
              <a:rPr lang="ru-RU" dirty="0">
                <a:solidFill>
                  <a:schemeClr val="accent5"/>
                </a:solidFill>
              </a:rPr>
              <a:t>Р   РУ </a:t>
            </a:r>
            <a:br>
              <a:rPr lang="ru-RU" dirty="0">
                <a:solidFill>
                  <a:schemeClr val="accent5"/>
                </a:solidFill>
              </a:rPr>
            </a:br>
            <a:r>
              <a:rPr lang="ru-RU" dirty="0">
                <a:solidFill>
                  <a:schemeClr val="accent5"/>
                </a:solidFill>
              </a:rPr>
              <a:t>                                         недействительно!</a:t>
            </a:r>
          </a:p>
        </p:txBody>
      </p:sp>
      <p:pic>
        <p:nvPicPr>
          <p:cNvPr id="5" name="Объект 4">
            <a:extLst>
              <a:ext uri="{FF2B5EF4-FFF2-40B4-BE49-F238E27FC236}">
                <a16:creationId xmlns:a16="http://schemas.microsoft.com/office/drawing/2014/main" id="{0C644035-2C30-07D9-B807-62C1FB96D2EB}"/>
              </a:ext>
            </a:extLst>
          </p:cNvPr>
          <p:cNvPicPr>
            <a:picLocks noGrp="1" noChangeAspect="1"/>
          </p:cNvPicPr>
          <p:nvPr>
            <p:ph idx="1"/>
          </p:nvPr>
        </p:nvPicPr>
        <p:blipFill>
          <a:blip r:embed="rId2"/>
          <a:stretch>
            <a:fillRect/>
          </a:stretch>
        </p:blipFill>
        <p:spPr>
          <a:xfrm>
            <a:off x="16695" y="-68724"/>
            <a:ext cx="6079305" cy="6926724"/>
          </a:xfrm>
        </p:spPr>
      </p:pic>
      <p:pic>
        <p:nvPicPr>
          <p:cNvPr id="4" name="Рисунок 3">
            <a:extLst>
              <a:ext uri="{FF2B5EF4-FFF2-40B4-BE49-F238E27FC236}">
                <a16:creationId xmlns:a16="http://schemas.microsoft.com/office/drawing/2014/main" id="{4DEB38FC-7D95-82BE-F1EB-737E74BFDC7F}"/>
              </a:ext>
            </a:extLst>
          </p:cNvPr>
          <p:cNvPicPr>
            <a:picLocks noChangeAspect="1"/>
          </p:cNvPicPr>
          <p:nvPr/>
        </p:nvPicPr>
        <p:blipFill>
          <a:blip r:embed="rId3"/>
          <a:stretch>
            <a:fillRect/>
          </a:stretch>
        </p:blipFill>
        <p:spPr>
          <a:xfrm>
            <a:off x="10848788" y="0"/>
            <a:ext cx="1343212" cy="1171739"/>
          </a:xfrm>
          <a:prstGeom prst="rect">
            <a:avLst/>
          </a:prstGeom>
        </p:spPr>
      </p:pic>
    </p:spTree>
    <p:extLst>
      <p:ext uri="{BB962C8B-B14F-4D97-AF65-F5344CB8AC3E}">
        <p14:creationId xmlns:p14="http://schemas.microsoft.com/office/powerpoint/2010/main" val="75220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6BEF0-3F86-E4D4-9FE2-3EB33CDCD09F}"/>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6DB63898-DD7F-66BE-592C-E55B00107CA0}"/>
              </a:ext>
            </a:extLst>
          </p:cNvPr>
          <p:cNvPicPr>
            <a:picLocks noGrp="1" noChangeAspect="1"/>
          </p:cNvPicPr>
          <p:nvPr>
            <p:ph idx="1"/>
          </p:nvPr>
        </p:nvPicPr>
        <p:blipFill>
          <a:blip r:embed="rId2"/>
          <a:stretch>
            <a:fillRect/>
          </a:stretch>
        </p:blipFill>
        <p:spPr>
          <a:xfrm>
            <a:off x="484626" y="79543"/>
            <a:ext cx="11707374" cy="3960027"/>
          </a:xfrm>
        </p:spPr>
      </p:pic>
    </p:spTree>
    <p:extLst>
      <p:ext uri="{BB962C8B-B14F-4D97-AF65-F5344CB8AC3E}">
        <p14:creationId xmlns:p14="http://schemas.microsoft.com/office/powerpoint/2010/main" val="385517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286231-5648-6649-49CD-47EC16DEFA8E}"/>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B2E64AC9-35ED-D5E0-FC55-F0DBCCA2C8DF}"/>
              </a:ext>
            </a:extLst>
          </p:cNvPr>
          <p:cNvPicPr>
            <a:picLocks noGrp="1" noChangeAspect="1"/>
          </p:cNvPicPr>
          <p:nvPr>
            <p:ph sz="half" idx="1"/>
          </p:nvPr>
        </p:nvPicPr>
        <p:blipFill>
          <a:blip r:embed="rId2"/>
          <a:stretch>
            <a:fillRect/>
          </a:stretch>
        </p:blipFill>
        <p:spPr>
          <a:xfrm>
            <a:off x="429370" y="601124"/>
            <a:ext cx="3231931" cy="4698523"/>
          </a:xfrm>
        </p:spPr>
      </p:pic>
      <p:sp>
        <p:nvSpPr>
          <p:cNvPr id="4" name="Объект 3">
            <a:extLst>
              <a:ext uri="{FF2B5EF4-FFF2-40B4-BE49-F238E27FC236}">
                <a16:creationId xmlns:a16="http://schemas.microsoft.com/office/drawing/2014/main" id="{476ABA79-D1C6-483B-9286-DEA09EB8C5ED}"/>
              </a:ext>
            </a:extLst>
          </p:cNvPr>
          <p:cNvSpPr>
            <a:spLocks noGrp="1"/>
          </p:cNvSpPr>
          <p:nvPr>
            <p:ph sz="half" idx="2"/>
          </p:nvPr>
        </p:nvSpPr>
        <p:spPr>
          <a:xfrm>
            <a:off x="3912043" y="485030"/>
            <a:ext cx="7441758" cy="5691933"/>
          </a:xfrm>
        </p:spPr>
        <p:txBody>
          <a:bodyPr>
            <a:normAutofit lnSpcReduction="10000"/>
          </a:bodyPr>
          <a:lstStyle/>
          <a:p>
            <a:pPr algn="l"/>
            <a:r>
              <a:rPr lang="ru-RU" sz="2000" b="1" i="0" u="none" strike="noStrike" baseline="0" dirty="0">
                <a:latin typeface="LiberationSans-Bold"/>
              </a:rPr>
              <a:t>Статья 38. Медицинские изделия</a:t>
            </a:r>
          </a:p>
          <a:p>
            <a:pPr algn="l"/>
            <a:r>
              <a:rPr lang="ru-RU" sz="2000" b="0" i="0" u="none" strike="noStrike" baseline="0" dirty="0">
                <a:latin typeface="LiberationSerif"/>
              </a:rPr>
              <a:t>1. Медицинскими изделиями являются любые инструменты, аппараты, приборы, оборудование, материалы и прочие изделия, применяемые в медицинских целях отдельно или в сочетании между собой, а также вместе с другими принадлежностями, необходимыми для применения указанных изделий по назначению, включая специальное программное обеспечение, и предназначенные производителем для профилактики, диагностики, лечения и медицинской  реабилитации заболеваний, мониторинга состояния организма человека, проведения медицинских исследований, восстановления, замещения, изменения анатомической структуры или физиологических функций организма, предотвращения или прерывания беременности, функциональное назначение которых не реализуется путем фармакологического, иммунологического, генетического или метаболического воздействия на организм человека.</a:t>
            </a:r>
          </a:p>
          <a:p>
            <a:pPr algn="l"/>
            <a:r>
              <a:rPr lang="ru-RU" sz="1800" b="0" i="0" u="none" strike="noStrike" baseline="0" dirty="0">
                <a:latin typeface="LiberationSerif"/>
              </a:rPr>
              <a:t> </a:t>
            </a:r>
            <a:endParaRPr lang="ru-RU" sz="1800" dirty="0"/>
          </a:p>
        </p:txBody>
      </p:sp>
      <p:pic>
        <p:nvPicPr>
          <p:cNvPr id="14" name="Рисунок 13">
            <a:extLst>
              <a:ext uri="{FF2B5EF4-FFF2-40B4-BE49-F238E27FC236}">
                <a16:creationId xmlns:a16="http://schemas.microsoft.com/office/drawing/2014/main" id="{1C39F6B4-274C-6919-817B-BF289705F272}"/>
              </a:ext>
            </a:extLst>
          </p:cNvPr>
          <p:cNvPicPr>
            <a:picLocks noChangeAspect="1"/>
          </p:cNvPicPr>
          <p:nvPr/>
        </p:nvPicPr>
        <p:blipFill>
          <a:blip r:embed="rId3"/>
          <a:stretch>
            <a:fillRect/>
          </a:stretch>
        </p:blipFill>
        <p:spPr>
          <a:xfrm>
            <a:off x="10966279" y="0"/>
            <a:ext cx="1276528" cy="1257475"/>
          </a:xfrm>
          <a:prstGeom prst="rect">
            <a:avLst/>
          </a:prstGeom>
        </p:spPr>
      </p:pic>
    </p:spTree>
    <p:extLst>
      <p:ext uri="{BB962C8B-B14F-4D97-AF65-F5344CB8AC3E}">
        <p14:creationId xmlns:p14="http://schemas.microsoft.com/office/powerpoint/2010/main" val="68408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D96D8B-25E8-2C6A-6F8A-F2073B1CC373}"/>
              </a:ext>
            </a:extLst>
          </p:cNvPr>
          <p:cNvSpPr>
            <a:spLocks noGrp="1"/>
          </p:cNvSpPr>
          <p:nvPr>
            <p:ph type="title"/>
          </p:nvPr>
        </p:nvSpPr>
        <p:spPr>
          <a:xfrm>
            <a:off x="677334" y="609599"/>
            <a:ext cx="7751049" cy="1910963"/>
          </a:xfrm>
        </p:spPr>
        <p:txBody>
          <a:bodyPr/>
          <a:lstStyle/>
          <a:p>
            <a:r>
              <a:rPr lang="ru-RU" dirty="0">
                <a:solidFill>
                  <a:srgbClr val="FF0000"/>
                </a:solidFill>
              </a:rPr>
              <a:t>Но!!!  11 компаний предлагают купить</a:t>
            </a:r>
            <a:r>
              <a:rPr lang="en-US" dirty="0">
                <a:solidFill>
                  <a:srgbClr val="FF0000"/>
                </a:solidFill>
              </a:rPr>
              <a:t> </a:t>
            </a:r>
            <a:r>
              <a:rPr lang="en-US" dirty="0" err="1">
                <a:solidFill>
                  <a:srgbClr val="FF0000"/>
                </a:solidFill>
              </a:rPr>
              <a:t>Matrx</a:t>
            </a:r>
            <a:r>
              <a:rPr lang="ru-RU" dirty="0">
                <a:solidFill>
                  <a:srgbClr val="FF0000"/>
                </a:solidFill>
              </a:rPr>
              <a:t> сегодня</a:t>
            </a:r>
            <a:r>
              <a:rPr lang="en-US" dirty="0">
                <a:solidFill>
                  <a:srgbClr val="FF0000"/>
                </a:solidFill>
              </a:rPr>
              <a:t> </a:t>
            </a:r>
            <a:br>
              <a:rPr lang="ru-RU" dirty="0">
                <a:solidFill>
                  <a:srgbClr val="FF0000"/>
                </a:solidFill>
              </a:rPr>
            </a:br>
            <a:r>
              <a:rPr lang="ru-RU" dirty="0">
                <a:solidFill>
                  <a:srgbClr val="FF0000"/>
                </a:solidFill>
              </a:rPr>
              <a:t>в России !!! </a:t>
            </a:r>
          </a:p>
        </p:txBody>
      </p:sp>
      <p:pic>
        <p:nvPicPr>
          <p:cNvPr id="6" name="Объект 5">
            <a:extLst>
              <a:ext uri="{FF2B5EF4-FFF2-40B4-BE49-F238E27FC236}">
                <a16:creationId xmlns:a16="http://schemas.microsoft.com/office/drawing/2014/main" id="{74E19EFB-7232-F591-2A30-8F1924FB8B5E}"/>
              </a:ext>
            </a:extLst>
          </p:cNvPr>
          <p:cNvPicPr>
            <a:picLocks noGrp="1" noChangeAspect="1"/>
          </p:cNvPicPr>
          <p:nvPr>
            <p:ph sz="half" idx="1"/>
          </p:nvPr>
        </p:nvPicPr>
        <p:blipFill>
          <a:blip r:embed="rId2"/>
          <a:stretch>
            <a:fillRect/>
          </a:stretch>
        </p:blipFill>
        <p:spPr>
          <a:xfrm>
            <a:off x="0" y="2264917"/>
            <a:ext cx="5988424" cy="4510853"/>
          </a:xfrm>
        </p:spPr>
      </p:pic>
      <p:pic>
        <p:nvPicPr>
          <p:cNvPr id="8" name="Объект 7">
            <a:extLst>
              <a:ext uri="{FF2B5EF4-FFF2-40B4-BE49-F238E27FC236}">
                <a16:creationId xmlns:a16="http://schemas.microsoft.com/office/drawing/2014/main" id="{B94724D2-378B-5A4E-C834-576291932389}"/>
              </a:ext>
            </a:extLst>
          </p:cNvPr>
          <p:cNvPicPr>
            <a:picLocks noGrp="1" noChangeAspect="1"/>
          </p:cNvPicPr>
          <p:nvPr>
            <p:ph sz="half" idx="2"/>
          </p:nvPr>
        </p:nvPicPr>
        <p:blipFill>
          <a:blip r:embed="rId3"/>
          <a:stretch>
            <a:fillRect/>
          </a:stretch>
        </p:blipFill>
        <p:spPr>
          <a:xfrm>
            <a:off x="7792278" y="-256608"/>
            <a:ext cx="4733159" cy="4812748"/>
          </a:xfrm>
        </p:spPr>
      </p:pic>
    </p:spTree>
    <p:extLst>
      <p:ext uri="{BB962C8B-B14F-4D97-AF65-F5344CB8AC3E}">
        <p14:creationId xmlns:p14="http://schemas.microsoft.com/office/powerpoint/2010/main" val="3553398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EC5991-CE5C-AEDE-5E1F-34A17F1F3E0A}"/>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9F0E79C9-11BF-67BE-73F3-3286BC286A97}"/>
              </a:ext>
            </a:extLst>
          </p:cNvPr>
          <p:cNvPicPr>
            <a:picLocks noGrp="1" noChangeAspect="1"/>
          </p:cNvPicPr>
          <p:nvPr>
            <p:ph idx="1"/>
          </p:nvPr>
        </p:nvPicPr>
        <p:blipFill>
          <a:blip r:embed="rId2"/>
          <a:stretch>
            <a:fillRect/>
          </a:stretch>
        </p:blipFill>
        <p:spPr>
          <a:xfrm>
            <a:off x="0" y="0"/>
            <a:ext cx="9935901" cy="6639339"/>
          </a:xfrm>
        </p:spPr>
      </p:pic>
      <p:pic>
        <p:nvPicPr>
          <p:cNvPr id="4" name="Рисунок 3">
            <a:extLst>
              <a:ext uri="{FF2B5EF4-FFF2-40B4-BE49-F238E27FC236}">
                <a16:creationId xmlns:a16="http://schemas.microsoft.com/office/drawing/2014/main" id="{B942C358-C7B9-7EF3-C4FE-B14CFF85B24B}"/>
              </a:ext>
            </a:extLst>
          </p:cNvPr>
          <p:cNvPicPr>
            <a:picLocks noChangeAspect="1"/>
          </p:cNvPicPr>
          <p:nvPr/>
        </p:nvPicPr>
        <p:blipFill>
          <a:blip r:embed="rId3"/>
          <a:stretch>
            <a:fillRect/>
          </a:stretch>
        </p:blipFill>
        <p:spPr>
          <a:xfrm>
            <a:off x="10848788" y="23730"/>
            <a:ext cx="1343212" cy="1171739"/>
          </a:xfrm>
          <a:prstGeom prst="rect">
            <a:avLst/>
          </a:prstGeom>
        </p:spPr>
      </p:pic>
    </p:spTree>
    <p:extLst>
      <p:ext uri="{BB962C8B-B14F-4D97-AF65-F5344CB8AC3E}">
        <p14:creationId xmlns:p14="http://schemas.microsoft.com/office/powerpoint/2010/main" val="444897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D980B9-318D-284E-9324-C9ED89B195A2}"/>
              </a:ext>
            </a:extLst>
          </p:cNvPr>
          <p:cNvSpPr>
            <a:spLocks noGrp="1"/>
          </p:cNvSpPr>
          <p:nvPr>
            <p:ph type="title"/>
          </p:nvPr>
        </p:nvSpPr>
        <p:spPr/>
        <p:txBody>
          <a:bodyPr/>
          <a:lstStyle/>
          <a:p>
            <a:endParaRPr lang="ru-RU" dirty="0"/>
          </a:p>
        </p:txBody>
      </p:sp>
      <p:pic>
        <p:nvPicPr>
          <p:cNvPr id="6" name="Объект 5">
            <a:extLst>
              <a:ext uri="{FF2B5EF4-FFF2-40B4-BE49-F238E27FC236}">
                <a16:creationId xmlns:a16="http://schemas.microsoft.com/office/drawing/2014/main" id="{A9EF9215-61C1-6C9A-8BFD-95C08D3CC718}"/>
              </a:ext>
            </a:extLst>
          </p:cNvPr>
          <p:cNvPicPr>
            <a:picLocks noGrp="1" noChangeAspect="1"/>
          </p:cNvPicPr>
          <p:nvPr>
            <p:ph sz="half" idx="1"/>
          </p:nvPr>
        </p:nvPicPr>
        <p:blipFill>
          <a:blip r:embed="rId2"/>
          <a:stretch>
            <a:fillRect/>
          </a:stretch>
        </p:blipFill>
        <p:spPr>
          <a:xfrm>
            <a:off x="0" y="1"/>
            <a:ext cx="7306076" cy="3935506"/>
          </a:xfrm>
        </p:spPr>
      </p:pic>
      <p:pic>
        <p:nvPicPr>
          <p:cNvPr id="8" name="Объект 7">
            <a:extLst>
              <a:ext uri="{FF2B5EF4-FFF2-40B4-BE49-F238E27FC236}">
                <a16:creationId xmlns:a16="http://schemas.microsoft.com/office/drawing/2014/main" id="{88BE45A6-8B91-C793-A229-3B55A1687A69}"/>
              </a:ext>
            </a:extLst>
          </p:cNvPr>
          <p:cNvPicPr>
            <a:picLocks noGrp="1" noChangeAspect="1"/>
          </p:cNvPicPr>
          <p:nvPr>
            <p:ph sz="half" idx="2"/>
          </p:nvPr>
        </p:nvPicPr>
        <p:blipFill>
          <a:blip r:embed="rId3"/>
          <a:stretch>
            <a:fillRect/>
          </a:stretch>
        </p:blipFill>
        <p:spPr>
          <a:xfrm>
            <a:off x="7452088" y="0"/>
            <a:ext cx="4739912" cy="4853601"/>
          </a:xfrm>
        </p:spPr>
      </p:pic>
      <p:pic>
        <p:nvPicPr>
          <p:cNvPr id="10" name="Рисунок 9">
            <a:extLst>
              <a:ext uri="{FF2B5EF4-FFF2-40B4-BE49-F238E27FC236}">
                <a16:creationId xmlns:a16="http://schemas.microsoft.com/office/drawing/2014/main" id="{D4DE371E-32CD-B972-8F8D-FF5C39267F60}"/>
              </a:ext>
            </a:extLst>
          </p:cNvPr>
          <p:cNvPicPr>
            <a:picLocks noChangeAspect="1"/>
          </p:cNvPicPr>
          <p:nvPr/>
        </p:nvPicPr>
        <p:blipFill>
          <a:blip r:embed="rId4"/>
          <a:stretch>
            <a:fillRect/>
          </a:stretch>
        </p:blipFill>
        <p:spPr>
          <a:xfrm>
            <a:off x="472510" y="4172163"/>
            <a:ext cx="2377015" cy="2283431"/>
          </a:xfrm>
          <a:prstGeom prst="rect">
            <a:avLst/>
          </a:prstGeom>
        </p:spPr>
      </p:pic>
    </p:spTree>
    <p:extLst>
      <p:ext uri="{BB962C8B-B14F-4D97-AF65-F5344CB8AC3E}">
        <p14:creationId xmlns:p14="http://schemas.microsoft.com/office/powerpoint/2010/main" val="1000195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7A1B58FC-073D-C18D-C998-3F3C37387B46}"/>
              </a:ext>
            </a:extLst>
          </p:cNvPr>
          <p:cNvSpPr>
            <a:spLocks noGrp="1"/>
          </p:cNvSpPr>
          <p:nvPr>
            <p:ph type="title"/>
          </p:nvPr>
        </p:nvSpPr>
        <p:spPr>
          <a:xfrm>
            <a:off x="677334" y="394447"/>
            <a:ext cx="10492690" cy="1535953"/>
          </a:xfrm>
        </p:spPr>
        <p:txBody>
          <a:bodyPr>
            <a:normAutofit fontScale="90000"/>
          </a:bodyPr>
          <a:lstStyle/>
          <a:p>
            <a:r>
              <a:rPr lang="ru-RU" dirty="0">
                <a:solidFill>
                  <a:schemeClr val="tx1"/>
                </a:solidFill>
              </a:rPr>
              <a:t>Приобретайте медизделия только с действующим </a:t>
            </a:r>
            <a:br>
              <a:rPr lang="ru-RU" dirty="0">
                <a:solidFill>
                  <a:schemeClr val="tx1"/>
                </a:solidFill>
              </a:rPr>
            </a:br>
            <a:r>
              <a:rPr lang="ru-RU" dirty="0">
                <a:solidFill>
                  <a:schemeClr val="tx1"/>
                </a:solidFill>
              </a:rPr>
              <a:t>РУ Росздравнадзора</a:t>
            </a:r>
            <a:br>
              <a:rPr lang="ru-RU" dirty="0">
                <a:solidFill>
                  <a:schemeClr val="tx1"/>
                </a:solidFill>
              </a:rPr>
            </a:br>
            <a:r>
              <a:rPr lang="ru-RU" dirty="0">
                <a:solidFill>
                  <a:schemeClr val="tx1"/>
                </a:solidFill>
              </a:rPr>
              <a:t>Обращайтесь по </a:t>
            </a:r>
            <a:r>
              <a:rPr lang="en-US" dirty="0">
                <a:solidFill>
                  <a:schemeClr val="tx1"/>
                </a:solidFill>
              </a:rPr>
              <a:t>e-mail  </a:t>
            </a:r>
            <a:r>
              <a:rPr lang="en-US" dirty="0">
                <a:solidFill>
                  <a:srgbClr val="FF0000"/>
                </a:solidFill>
              </a:rPr>
              <a:t>trade@stomwill.ru</a:t>
            </a:r>
            <a:endParaRPr lang="ru-RU" dirty="0">
              <a:solidFill>
                <a:srgbClr val="FF0000"/>
              </a:solidFill>
            </a:endParaRPr>
          </a:p>
        </p:txBody>
      </p:sp>
      <p:pic>
        <p:nvPicPr>
          <p:cNvPr id="12" name="Объект 11">
            <a:extLst>
              <a:ext uri="{FF2B5EF4-FFF2-40B4-BE49-F238E27FC236}">
                <a16:creationId xmlns:a16="http://schemas.microsoft.com/office/drawing/2014/main" id="{46F67478-9771-3497-7F2C-736617E1CEB0}"/>
              </a:ext>
            </a:extLst>
          </p:cNvPr>
          <p:cNvPicPr>
            <a:picLocks noGrp="1" noChangeAspect="1"/>
          </p:cNvPicPr>
          <p:nvPr>
            <p:ph sz="half" idx="1"/>
          </p:nvPr>
        </p:nvPicPr>
        <p:blipFill>
          <a:blip r:embed="rId2"/>
          <a:stretch>
            <a:fillRect/>
          </a:stretch>
        </p:blipFill>
        <p:spPr>
          <a:xfrm>
            <a:off x="770965" y="2075985"/>
            <a:ext cx="3184382" cy="4844768"/>
          </a:xfrm>
        </p:spPr>
      </p:pic>
      <p:pic>
        <p:nvPicPr>
          <p:cNvPr id="14" name="Объект 13">
            <a:extLst>
              <a:ext uri="{FF2B5EF4-FFF2-40B4-BE49-F238E27FC236}">
                <a16:creationId xmlns:a16="http://schemas.microsoft.com/office/drawing/2014/main" id="{F822CC1D-40DC-EB66-A736-53970A5345D1}"/>
              </a:ext>
            </a:extLst>
          </p:cNvPr>
          <p:cNvPicPr>
            <a:picLocks noGrp="1" noChangeAspect="1"/>
          </p:cNvPicPr>
          <p:nvPr>
            <p:ph sz="half" idx="2"/>
          </p:nvPr>
        </p:nvPicPr>
        <p:blipFill>
          <a:blip r:embed="rId3"/>
          <a:stretch>
            <a:fillRect/>
          </a:stretch>
        </p:blipFill>
        <p:spPr>
          <a:xfrm>
            <a:off x="4837605" y="2414267"/>
            <a:ext cx="5507666" cy="3825168"/>
          </a:xfrm>
        </p:spPr>
      </p:pic>
    </p:spTree>
    <p:extLst>
      <p:ext uri="{BB962C8B-B14F-4D97-AF65-F5344CB8AC3E}">
        <p14:creationId xmlns:p14="http://schemas.microsoft.com/office/powerpoint/2010/main" val="316065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FF41F7-0625-0429-96FB-F6CF687DBB50}"/>
              </a:ext>
            </a:extLst>
          </p:cNvPr>
          <p:cNvSpPr>
            <a:spLocks noGrp="1"/>
          </p:cNvSpPr>
          <p:nvPr>
            <p:ph type="title"/>
          </p:nvPr>
        </p:nvSpPr>
        <p:spPr/>
        <p:txBody>
          <a:bodyPr/>
          <a:lstStyle/>
          <a:p>
            <a:endParaRPr lang="ru-RU" dirty="0"/>
          </a:p>
        </p:txBody>
      </p:sp>
      <p:pic>
        <p:nvPicPr>
          <p:cNvPr id="6" name="Объект 5">
            <a:extLst>
              <a:ext uri="{FF2B5EF4-FFF2-40B4-BE49-F238E27FC236}">
                <a16:creationId xmlns:a16="http://schemas.microsoft.com/office/drawing/2014/main" id="{DFDAE3FF-02ED-1A5B-4E0E-09EDE2BC27A1}"/>
              </a:ext>
            </a:extLst>
          </p:cNvPr>
          <p:cNvPicPr>
            <a:picLocks noGrp="1" noChangeAspect="1"/>
          </p:cNvPicPr>
          <p:nvPr>
            <p:ph sz="half" idx="1"/>
          </p:nvPr>
        </p:nvPicPr>
        <p:blipFill>
          <a:blip r:embed="rId2"/>
          <a:stretch>
            <a:fillRect/>
          </a:stretch>
        </p:blipFill>
        <p:spPr>
          <a:xfrm>
            <a:off x="-50147" y="23538"/>
            <a:ext cx="5284989" cy="5365930"/>
          </a:xfrm>
        </p:spPr>
      </p:pic>
      <p:pic>
        <p:nvPicPr>
          <p:cNvPr id="8" name="Объект 7">
            <a:extLst>
              <a:ext uri="{FF2B5EF4-FFF2-40B4-BE49-F238E27FC236}">
                <a16:creationId xmlns:a16="http://schemas.microsoft.com/office/drawing/2014/main" id="{24E6E661-1BE0-A780-E54E-76F622DE1A18}"/>
              </a:ext>
            </a:extLst>
          </p:cNvPr>
          <p:cNvPicPr>
            <a:picLocks noGrp="1" noChangeAspect="1"/>
          </p:cNvPicPr>
          <p:nvPr>
            <p:ph sz="half" idx="2"/>
          </p:nvPr>
        </p:nvPicPr>
        <p:blipFill>
          <a:blip r:embed="rId3"/>
          <a:stretch>
            <a:fillRect/>
          </a:stretch>
        </p:blipFill>
        <p:spPr>
          <a:xfrm>
            <a:off x="5234842" y="23537"/>
            <a:ext cx="7007305" cy="3882613"/>
          </a:xfrm>
        </p:spPr>
      </p:pic>
    </p:spTree>
    <p:extLst>
      <p:ext uri="{BB962C8B-B14F-4D97-AF65-F5344CB8AC3E}">
        <p14:creationId xmlns:p14="http://schemas.microsoft.com/office/powerpoint/2010/main" val="4106165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BD9360-786B-15C0-A084-AF23188A893D}"/>
              </a:ext>
            </a:extLst>
          </p:cNvPr>
          <p:cNvSpPr>
            <a:spLocks noGrp="1"/>
          </p:cNvSpPr>
          <p:nvPr>
            <p:ph type="title"/>
          </p:nvPr>
        </p:nvSpPr>
        <p:spPr>
          <a:xfrm>
            <a:off x="55660" y="79513"/>
            <a:ext cx="6591629" cy="4182386"/>
          </a:xfrm>
        </p:spPr>
        <p:txBody>
          <a:bodyPr>
            <a:normAutofit fontScale="90000"/>
          </a:bodyPr>
          <a:lstStyle/>
          <a:p>
            <a:r>
              <a:rPr lang="ru-RU" b="1" dirty="0">
                <a:solidFill>
                  <a:schemeClr val="tx1"/>
                </a:solidFill>
              </a:rPr>
              <a:t>    </a:t>
            </a:r>
            <a:r>
              <a:rPr lang="ru-RU" sz="2200" b="1" dirty="0">
                <a:solidFill>
                  <a:schemeClr val="tx1"/>
                </a:solidFill>
              </a:rPr>
              <a:t>Лекарственные средства - вещества или их комбинации, вступающие в контакт с организмом человека или животного, проникающие в органы, ткани организма человека или животного, применяемые для профилактики, диагностики (за исключением веществ или их комбинаций, не контактирующих с организмом человека или животного), лечения заболевания, реабилитации, для сохранения, предотвращения или прерывания беременности и полученные из крови, плазмы крови, из органов, тканей организма человека или животного, растений, минералов методами синтеза или с применением биологических технологий. К лекарственным средствам относятся фармацевтические субстанции и лекарственные препараты; </a:t>
            </a:r>
            <a:endParaRPr lang="ru-RU" sz="2200" dirty="0"/>
          </a:p>
        </p:txBody>
      </p:sp>
      <p:pic>
        <p:nvPicPr>
          <p:cNvPr id="5" name="Объект 4">
            <a:extLst>
              <a:ext uri="{FF2B5EF4-FFF2-40B4-BE49-F238E27FC236}">
                <a16:creationId xmlns:a16="http://schemas.microsoft.com/office/drawing/2014/main" id="{21D667C5-2936-C26D-AD57-F63FAE29DD93}"/>
              </a:ext>
            </a:extLst>
          </p:cNvPr>
          <p:cNvPicPr>
            <a:picLocks noGrp="1" noChangeAspect="1"/>
          </p:cNvPicPr>
          <p:nvPr>
            <p:ph idx="1"/>
          </p:nvPr>
        </p:nvPicPr>
        <p:blipFill>
          <a:blip r:embed="rId2"/>
          <a:stretch>
            <a:fillRect/>
          </a:stretch>
        </p:blipFill>
        <p:spPr>
          <a:xfrm>
            <a:off x="6925586" y="0"/>
            <a:ext cx="5266414" cy="3600953"/>
          </a:xfrm>
        </p:spPr>
      </p:pic>
    </p:spTree>
    <p:extLst>
      <p:ext uri="{BB962C8B-B14F-4D97-AF65-F5344CB8AC3E}">
        <p14:creationId xmlns:p14="http://schemas.microsoft.com/office/powerpoint/2010/main" val="1729650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C414D5-5B59-F455-2D33-C3C5F8ACB62C}"/>
              </a:ext>
            </a:extLst>
          </p:cNvPr>
          <p:cNvSpPr>
            <a:spLocks noGrp="1"/>
          </p:cNvSpPr>
          <p:nvPr>
            <p:ph type="title"/>
          </p:nvPr>
        </p:nvSpPr>
        <p:spPr/>
        <p:txBody>
          <a:bodyPr>
            <a:noAutofit/>
          </a:bodyPr>
          <a:lstStyle/>
          <a:p>
            <a:r>
              <a:rPr lang="ru-RU" sz="2800" dirty="0">
                <a:solidFill>
                  <a:schemeClr val="tx1"/>
                </a:solidFill>
              </a:rPr>
              <a:t>Международное непатентованное наименование лекарственного средства - наименование действующего вещества фармацевтической субстанции, рекомендованное Всемирной организацией здравоохранения; (в ред. Федерального закона от 22.12.2014 N 429-ФЗ) 17) торговое наименование лекарственного средства - наименование лекарственного средства, присвоенное его разработчиком, держателем или владельцем регистрационного удостоверения лекарственного препарата; (в ред. Федерального закона от 22.12.2014 N 429-ФЗ)</a:t>
            </a:r>
          </a:p>
        </p:txBody>
      </p:sp>
      <p:pic>
        <p:nvPicPr>
          <p:cNvPr id="5" name="Объект 4">
            <a:extLst>
              <a:ext uri="{FF2B5EF4-FFF2-40B4-BE49-F238E27FC236}">
                <a16:creationId xmlns:a16="http://schemas.microsoft.com/office/drawing/2014/main" id="{106CEC2D-903A-E88C-C28B-A122AAB470CC}"/>
              </a:ext>
            </a:extLst>
          </p:cNvPr>
          <p:cNvPicPr>
            <a:picLocks noGrp="1" noChangeAspect="1"/>
          </p:cNvPicPr>
          <p:nvPr>
            <p:ph idx="1"/>
          </p:nvPr>
        </p:nvPicPr>
        <p:blipFill>
          <a:blip r:embed="rId2"/>
          <a:stretch>
            <a:fillRect/>
          </a:stretch>
        </p:blipFill>
        <p:spPr>
          <a:xfrm>
            <a:off x="10905946" y="-4848"/>
            <a:ext cx="1286054" cy="1228896"/>
          </a:xfrm>
        </p:spPr>
      </p:pic>
    </p:spTree>
    <p:extLst>
      <p:ext uri="{BB962C8B-B14F-4D97-AF65-F5344CB8AC3E}">
        <p14:creationId xmlns:p14="http://schemas.microsoft.com/office/powerpoint/2010/main" val="48163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668F83-9C1B-A248-9614-72B501646B6E}"/>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3AD327BF-2A21-664B-A012-9F74325DC212}"/>
              </a:ext>
            </a:extLst>
          </p:cNvPr>
          <p:cNvPicPr>
            <a:picLocks noGrp="1" noChangeAspect="1"/>
          </p:cNvPicPr>
          <p:nvPr>
            <p:ph idx="1"/>
          </p:nvPr>
        </p:nvPicPr>
        <p:blipFill>
          <a:blip r:embed="rId3"/>
          <a:stretch>
            <a:fillRect/>
          </a:stretch>
        </p:blipFill>
        <p:spPr>
          <a:xfrm>
            <a:off x="-154122" y="0"/>
            <a:ext cx="8596667" cy="6737104"/>
          </a:xfrm>
        </p:spPr>
      </p:pic>
      <p:pic>
        <p:nvPicPr>
          <p:cNvPr id="4" name="Рисунок 3">
            <a:extLst>
              <a:ext uri="{FF2B5EF4-FFF2-40B4-BE49-F238E27FC236}">
                <a16:creationId xmlns:a16="http://schemas.microsoft.com/office/drawing/2014/main" id="{23BB9910-365F-D70E-7817-359DB6CCE456}"/>
              </a:ext>
            </a:extLst>
          </p:cNvPr>
          <p:cNvPicPr>
            <a:picLocks noChangeAspect="1"/>
          </p:cNvPicPr>
          <p:nvPr/>
        </p:nvPicPr>
        <p:blipFill>
          <a:blip r:embed="rId4"/>
          <a:stretch>
            <a:fillRect/>
          </a:stretch>
        </p:blipFill>
        <p:spPr>
          <a:xfrm>
            <a:off x="10995032" y="-26655"/>
            <a:ext cx="1286054" cy="1228896"/>
          </a:xfrm>
          <a:prstGeom prst="rect">
            <a:avLst/>
          </a:prstGeom>
        </p:spPr>
      </p:pic>
    </p:spTree>
    <p:extLst>
      <p:ext uri="{BB962C8B-B14F-4D97-AF65-F5344CB8AC3E}">
        <p14:creationId xmlns:p14="http://schemas.microsoft.com/office/powerpoint/2010/main" val="3402319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76AA-34F1-821E-3328-E699A4DB298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F97297-45AC-F507-8F37-C7F1601B3E6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B0079861-A498-9C82-E78B-B430D875F34E}"/>
              </a:ext>
            </a:extLst>
          </p:cNvPr>
          <p:cNvPicPr>
            <a:picLocks noGrp="1" noChangeAspect="1"/>
          </p:cNvPicPr>
          <p:nvPr>
            <p:ph idx="1"/>
          </p:nvPr>
        </p:nvPicPr>
        <p:blipFill>
          <a:blip r:embed="rId2"/>
          <a:stretch>
            <a:fillRect/>
          </a:stretch>
        </p:blipFill>
        <p:spPr>
          <a:xfrm>
            <a:off x="2586339" y="-122106"/>
            <a:ext cx="9658022" cy="7102211"/>
          </a:xfrm>
        </p:spPr>
      </p:pic>
    </p:spTree>
    <p:extLst>
      <p:ext uri="{BB962C8B-B14F-4D97-AF65-F5344CB8AC3E}">
        <p14:creationId xmlns:p14="http://schemas.microsoft.com/office/powerpoint/2010/main" val="3670920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FD7C9-7DBC-8C98-2357-6109F3AB8D9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947BD4-F89C-6675-DE59-F0EBCE9743E4}"/>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8BC8B327-6E34-54D3-7108-B3701ABF72C3}"/>
              </a:ext>
            </a:extLst>
          </p:cNvPr>
          <p:cNvPicPr>
            <a:picLocks noGrp="1" noChangeAspect="1"/>
          </p:cNvPicPr>
          <p:nvPr>
            <p:ph idx="1"/>
          </p:nvPr>
        </p:nvPicPr>
        <p:blipFill>
          <a:blip r:embed="rId2"/>
          <a:stretch>
            <a:fillRect/>
          </a:stretch>
        </p:blipFill>
        <p:spPr>
          <a:xfrm>
            <a:off x="126124" y="83097"/>
            <a:ext cx="12065876" cy="4982889"/>
          </a:xfrm>
        </p:spPr>
      </p:pic>
    </p:spTree>
    <p:extLst>
      <p:ext uri="{BB962C8B-B14F-4D97-AF65-F5344CB8AC3E}">
        <p14:creationId xmlns:p14="http://schemas.microsoft.com/office/powerpoint/2010/main" val="247585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E9A589-1167-7181-C936-0D2FBD4E50C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CC72200-A3D5-7350-945A-2F4B1E7B807A}"/>
              </a:ext>
            </a:extLst>
          </p:cNvPr>
          <p:cNvSpPr>
            <a:spLocks noGrp="1"/>
          </p:cNvSpPr>
          <p:nvPr>
            <p:ph idx="1"/>
          </p:nvPr>
        </p:nvSpPr>
        <p:spPr>
          <a:xfrm>
            <a:off x="191387" y="1"/>
            <a:ext cx="10724085" cy="6741042"/>
          </a:xfrm>
        </p:spPr>
        <p:txBody>
          <a:bodyPr>
            <a:normAutofit/>
          </a:bodyPr>
          <a:lstStyle/>
          <a:p>
            <a:r>
              <a:rPr lang="ru-RU" sz="3600" b="0" i="0" dirty="0">
                <a:solidFill>
                  <a:srgbClr val="15243D"/>
                </a:solidFill>
                <a:effectLst/>
                <a:latin typeface="Body font"/>
              </a:rPr>
              <a:t>Часть 4 статьи 38 Федерального закона № 323-ФЗ от 21.11.2011 г. «Об основах охраны здоровья граждан в Российской Федерации» разрешает обращение на территории РФ только зарегистрированных мед изделий и имеющих соответствующее регистрационное удостоверение!</a:t>
            </a:r>
            <a:br>
              <a:rPr lang="ru-RU" sz="3600" b="0" i="0" dirty="0">
                <a:solidFill>
                  <a:srgbClr val="15243D"/>
                </a:solidFill>
                <a:effectLst/>
                <a:latin typeface="Body font"/>
              </a:rPr>
            </a:br>
            <a:r>
              <a:rPr lang="ru-RU" sz="3600" b="0" i="0" dirty="0">
                <a:solidFill>
                  <a:srgbClr val="15243D"/>
                </a:solidFill>
                <a:effectLst/>
                <a:latin typeface="Body font"/>
              </a:rPr>
              <a:t>Без регистрационного удостоверения медицинское изделие </a:t>
            </a:r>
            <a:r>
              <a:rPr lang="ru-RU" sz="3600" b="1" i="0" dirty="0">
                <a:solidFill>
                  <a:srgbClr val="15243D"/>
                </a:solidFill>
                <a:effectLst/>
                <a:latin typeface="Body font"/>
              </a:rPr>
              <a:t>нельзя</a:t>
            </a:r>
            <a:r>
              <a:rPr lang="ru-RU" sz="3600" b="0" i="0" dirty="0">
                <a:solidFill>
                  <a:srgbClr val="15243D"/>
                </a:solidFill>
                <a:effectLst/>
                <a:latin typeface="Body font"/>
              </a:rPr>
              <a:t> производить, импортировать, продавать и использовать, т.е. исключена любая форма его обращения на рынке.</a:t>
            </a:r>
            <a:endParaRPr lang="ru-RU" sz="3600" dirty="0"/>
          </a:p>
        </p:txBody>
      </p:sp>
      <p:pic>
        <p:nvPicPr>
          <p:cNvPr id="9" name="Рисунок 8">
            <a:extLst>
              <a:ext uri="{FF2B5EF4-FFF2-40B4-BE49-F238E27FC236}">
                <a16:creationId xmlns:a16="http://schemas.microsoft.com/office/drawing/2014/main" id="{5CF67F7F-E177-1E69-18AE-129A04EF7DFE}"/>
              </a:ext>
            </a:extLst>
          </p:cNvPr>
          <p:cNvPicPr>
            <a:picLocks noChangeAspect="1"/>
          </p:cNvPicPr>
          <p:nvPr/>
        </p:nvPicPr>
        <p:blipFill>
          <a:blip r:embed="rId2"/>
          <a:stretch>
            <a:fillRect/>
          </a:stretch>
        </p:blipFill>
        <p:spPr>
          <a:xfrm>
            <a:off x="10915472" y="-131942"/>
            <a:ext cx="1276528" cy="1257475"/>
          </a:xfrm>
          <a:prstGeom prst="rect">
            <a:avLst/>
          </a:prstGeom>
        </p:spPr>
      </p:pic>
    </p:spTree>
    <p:extLst>
      <p:ext uri="{BB962C8B-B14F-4D97-AF65-F5344CB8AC3E}">
        <p14:creationId xmlns:p14="http://schemas.microsoft.com/office/powerpoint/2010/main" val="829471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526A-0C95-97DB-187C-15D631CDF2A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6DD492-13C3-61F8-A740-580D0F4852D3}"/>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D99272DC-865B-2AAD-E774-3BE380E5E0AA}"/>
              </a:ext>
            </a:extLst>
          </p:cNvPr>
          <p:cNvPicPr>
            <a:picLocks noGrp="1" noChangeAspect="1"/>
          </p:cNvPicPr>
          <p:nvPr>
            <p:ph idx="1"/>
          </p:nvPr>
        </p:nvPicPr>
        <p:blipFill>
          <a:blip r:embed="rId2"/>
          <a:stretch>
            <a:fillRect/>
          </a:stretch>
        </p:blipFill>
        <p:spPr>
          <a:xfrm>
            <a:off x="3873741" y="0"/>
            <a:ext cx="8318259" cy="6633325"/>
          </a:xfrm>
        </p:spPr>
      </p:pic>
    </p:spTree>
    <p:extLst>
      <p:ext uri="{BB962C8B-B14F-4D97-AF65-F5344CB8AC3E}">
        <p14:creationId xmlns:p14="http://schemas.microsoft.com/office/powerpoint/2010/main" val="145591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4B35-1CBF-EC0A-39EF-F785409CBBF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B5488A-9C2C-7427-B186-FA6B5BA5F648}"/>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79D51C79-C4CB-C961-7914-498200043719}"/>
              </a:ext>
            </a:extLst>
          </p:cNvPr>
          <p:cNvPicPr>
            <a:picLocks noGrp="1" noChangeAspect="1"/>
          </p:cNvPicPr>
          <p:nvPr>
            <p:ph idx="1"/>
          </p:nvPr>
        </p:nvPicPr>
        <p:blipFill>
          <a:blip r:embed="rId2"/>
          <a:stretch>
            <a:fillRect/>
          </a:stretch>
        </p:blipFill>
        <p:spPr>
          <a:xfrm>
            <a:off x="-454697" y="0"/>
            <a:ext cx="12760819" cy="4501594"/>
          </a:xfrm>
        </p:spPr>
      </p:pic>
    </p:spTree>
    <p:extLst>
      <p:ext uri="{BB962C8B-B14F-4D97-AF65-F5344CB8AC3E}">
        <p14:creationId xmlns:p14="http://schemas.microsoft.com/office/powerpoint/2010/main" val="186020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7EB6B-AA20-54D8-C758-1F72DA54531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A4422A-FC84-E636-7400-EA2EB921D354}"/>
              </a:ext>
            </a:extLst>
          </p:cNvPr>
          <p:cNvSpPr>
            <a:spLocks noGrp="1"/>
          </p:cNvSpPr>
          <p:nvPr>
            <p:ph type="title"/>
          </p:nvPr>
        </p:nvSpPr>
        <p:spPr/>
        <p:txBody>
          <a:bodyPr/>
          <a:lstStyle/>
          <a:p>
            <a:pPr eaLnBrk="1" fontAlgn="auto" hangingPunct="1">
              <a:spcAft>
                <a:spcPts val="0"/>
              </a:spcAft>
              <a:defRPr/>
            </a:pPr>
            <a:endParaRPr lang="ru-RU"/>
          </a:p>
        </p:txBody>
      </p:sp>
      <p:pic>
        <p:nvPicPr>
          <p:cNvPr id="150530" name="Объект 4">
            <a:extLst>
              <a:ext uri="{FF2B5EF4-FFF2-40B4-BE49-F238E27FC236}">
                <a16:creationId xmlns:a16="http://schemas.microsoft.com/office/drawing/2014/main" id="{D50C605F-1536-11F9-C8CA-DF07A16FC3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12192000" cy="6705600"/>
          </a:xfrm>
        </p:spPr>
      </p:pic>
    </p:spTree>
    <p:extLst>
      <p:ext uri="{BB962C8B-B14F-4D97-AF65-F5344CB8AC3E}">
        <p14:creationId xmlns:p14="http://schemas.microsoft.com/office/powerpoint/2010/main" val="2045040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20AE6-4F6E-45C5-9970-DD61408DAA4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8AE432-36A6-42AB-57C2-0BCE98424DDA}"/>
              </a:ext>
            </a:extLst>
          </p:cNvPr>
          <p:cNvSpPr>
            <a:spLocks noGrp="1"/>
          </p:cNvSpPr>
          <p:nvPr>
            <p:ph type="title"/>
          </p:nvPr>
        </p:nvSpPr>
        <p:spPr/>
        <p:txBody>
          <a:bodyPr/>
          <a:lstStyle/>
          <a:p>
            <a:pPr eaLnBrk="1" fontAlgn="auto" hangingPunct="1">
              <a:spcAft>
                <a:spcPts val="0"/>
              </a:spcAft>
              <a:defRPr/>
            </a:pPr>
            <a:endParaRPr lang="ru-RU"/>
          </a:p>
        </p:txBody>
      </p:sp>
      <p:pic>
        <p:nvPicPr>
          <p:cNvPr id="151554" name="Объект 4">
            <a:extLst>
              <a:ext uri="{FF2B5EF4-FFF2-40B4-BE49-F238E27FC236}">
                <a16:creationId xmlns:a16="http://schemas.microsoft.com/office/drawing/2014/main" id="{9DD31D9C-7000-F052-158E-A568778B82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92450" y="-47847"/>
            <a:ext cx="9099550" cy="7113588"/>
          </a:xfrm>
        </p:spPr>
      </p:pic>
    </p:spTree>
    <p:extLst>
      <p:ext uri="{BB962C8B-B14F-4D97-AF65-F5344CB8AC3E}">
        <p14:creationId xmlns:p14="http://schemas.microsoft.com/office/powerpoint/2010/main" val="4084818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793C-2C14-70A3-9587-51486249D3F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D23867-82DF-ABC2-2B4C-C9B43B255D3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F5C1347D-FE78-6131-7620-18EB0431E642}"/>
              </a:ext>
            </a:extLst>
          </p:cNvPr>
          <p:cNvPicPr>
            <a:picLocks noGrp="1" noChangeAspect="1"/>
          </p:cNvPicPr>
          <p:nvPr>
            <p:ph idx="1"/>
          </p:nvPr>
        </p:nvPicPr>
        <p:blipFill>
          <a:blip r:embed="rId2"/>
          <a:stretch>
            <a:fillRect/>
          </a:stretch>
        </p:blipFill>
        <p:spPr>
          <a:xfrm>
            <a:off x="1141413" y="0"/>
            <a:ext cx="11050587" cy="5791200"/>
          </a:xfrm>
        </p:spPr>
      </p:pic>
    </p:spTree>
    <p:extLst>
      <p:ext uri="{BB962C8B-B14F-4D97-AF65-F5344CB8AC3E}">
        <p14:creationId xmlns:p14="http://schemas.microsoft.com/office/powerpoint/2010/main" val="2134774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3BB866-5E4C-BC41-87F3-A649F13074AE}"/>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97762747-61FD-0F40-9996-E3A6E8ADA7E7}"/>
              </a:ext>
            </a:extLst>
          </p:cNvPr>
          <p:cNvPicPr>
            <a:picLocks noGrp="1" noChangeAspect="1"/>
          </p:cNvPicPr>
          <p:nvPr>
            <p:ph idx="1"/>
          </p:nvPr>
        </p:nvPicPr>
        <p:blipFill>
          <a:blip r:embed="rId2"/>
          <a:stretch>
            <a:fillRect/>
          </a:stretch>
        </p:blipFill>
        <p:spPr>
          <a:xfrm>
            <a:off x="-359521" y="-1"/>
            <a:ext cx="12551521" cy="5358809"/>
          </a:xfrm>
        </p:spPr>
      </p:pic>
    </p:spTree>
    <p:extLst>
      <p:ext uri="{BB962C8B-B14F-4D97-AF65-F5344CB8AC3E}">
        <p14:creationId xmlns:p14="http://schemas.microsoft.com/office/powerpoint/2010/main" val="1192743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F55D8-F3FC-6048-9C9E-EC24D4B3E7C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7A198B74-2557-6D41-807B-C37CA7ADEF68}"/>
              </a:ext>
            </a:extLst>
          </p:cNvPr>
          <p:cNvPicPr>
            <a:picLocks noGrp="1" noChangeAspect="1"/>
          </p:cNvPicPr>
          <p:nvPr>
            <p:ph idx="1"/>
          </p:nvPr>
        </p:nvPicPr>
        <p:blipFill>
          <a:blip r:embed="rId2"/>
          <a:stretch>
            <a:fillRect/>
          </a:stretch>
        </p:blipFill>
        <p:spPr>
          <a:xfrm>
            <a:off x="34027" y="0"/>
            <a:ext cx="12157974" cy="4423144"/>
          </a:xfrm>
        </p:spPr>
      </p:pic>
    </p:spTree>
    <p:extLst>
      <p:ext uri="{BB962C8B-B14F-4D97-AF65-F5344CB8AC3E}">
        <p14:creationId xmlns:p14="http://schemas.microsoft.com/office/powerpoint/2010/main" val="3128389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4CCF52-1CF1-7F45-A633-111A0ADBA7C3}"/>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2E70BBEB-B680-5D40-A7E8-F476C55B3E7F}"/>
              </a:ext>
            </a:extLst>
          </p:cNvPr>
          <p:cNvPicPr>
            <a:picLocks noGrp="1" noChangeAspect="1"/>
          </p:cNvPicPr>
          <p:nvPr>
            <p:ph idx="1"/>
          </p:nvPr>
        </p:nvPicPr>
        <p:blipFill>
          <a:blip r:embed="rId3"/>
          <a:stretch>
            <a:fillRect/>
          </a:stretch>
        </p:blipFill>
        <p:spPr>
          <a:xfrm>
            <a:off x="4031281" y="0"/>
            <a:ext cx="8160720" cy="6858000"/>
          </a:xfrm>
        </p:spPr>
      </p:pic>
    </p:spTree>
    <p:extLst>
      <p:ext uri="{BB962C8B-B14F-4D97-AF65-F5344CB8AC3E}">
        <p14:creationId xmlns:p14="http://schemas.microsoft.com/office/powerpoint/2010/main" val="3818209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A4B37D-3E17-ACF7-8CA4-14DC1FE57807}"/>
              </a:ext>
            </a:extLst>
          </p:cNvPr>
          <p:cNvSpPr>
            <a:spLocks noGrp="1"/>
          </p:cNvSpPr>
          <p:nvPr>
            <p:ph type="title"/>
          </p:nvPr>
        </p:nvSpPr>
        <p:spPr/>
        <p:txBody>
          <a:bodyPr>
            <a:normAutofit/>
          </a:bodyPr>
          <a:lstStyle/>
          <a:p>
            <a:endParaRPr lang="ru-RU" sz="1800" dirty="0"/>
          </a:p>
        </p:txBody>
      </p:sp>
      <p:sp>
        <p:nvSpPr>
          <p:cNvPr id="3" name="Объект 2">
            <a:extLst>
              <a:ext uri="{FF2B5EF4-FFF2-40B4-BE49-F238E27FC236}">
                <a16:creationId xmlns:a16="http://schemas.microsoft.com/office/drawing/2014/main" id="{9D5E660C-32A6-A5B6-A74A-E9F169F55246}"/>
              </a:ext>
            </a:extLst>
          </p:cNvPr>
          <p:cNvSpPr>
            <a:spLocks noGrp="1"/>
          </p:cNvSpPr>
          <p:nvPr>
            <p:ph idx="1"/>
          </p:nvPr>
        </p:nvSpPr>
        <p:spPr>
          <a:xfrm>
            <a:off x="677333" y="0"/>
            <a:ext cx="9870165" cy="6782463"/>
          </a:xfrm>
        </p:spPr>
        <p:txBody>
          <a:bodyPr>
            <a:normAutofit fontScale="70000" lnSpcReduction="20000"/>
          </a:bodyPr>
          <a:lstStyle/>
          <a:p>
            <a:pPr algn="l" fontAlgn="base">
              <a:buNone/>
            </a:pPr>
            <a:r>
              <a:rPr lang="ru-RU" sz="2600" b="1" i="0" dirty="0">
                <a:solidFill>
                  <a:schemeClr val="tx1"/>
                </a:solidFill>
                <a:effectLst/>
                <a:latin typeface="PT Serif" panose="020A0603040505020204" pitchFamily="18" charset="-52"/>
              </a:rPr>
              <a:t>В целях настоящего Федерального закона используются следующие основные понятия:</a:t>
            </a:r>
          </a:p>
          <a:p>
            <a:pPr algn="l" fontAlgn="base">
              <a:buNone/>
            </a:pPr>
            <a:r>
              <a:rPr lang="ru-RU" sz="2600" b="1" i="0" dirty="0">
                <a:solidFill>
                  <a:srgbClr val="FF0000"/>
                </a:solidFill>
                <a:effectLst/>
                <a:latin typeface="PT Serif" panose="020A0603040505020204" pitchFamily="18" charset="-52"/>
              </a:rPr>
              <a:t>наркотические средства </a:t>
            </a:r>
            <a:r>
              <a:rPr lang="ru-RU" sz="2600" b="1" i="0" dirty="0">
                <a:solidFill>
                  <a:schemeClr val="tx1"/>
                </a:solidFill>
                <a:effectLst/>
                <a:latin typeface="PT Serif" panose="020A0603040505020204" pitchFamily="18" charset="-52"/>
              </a:rPr>
              <a:t>- вещества синтетического или естественного происхождения, препараты, включенные в </a:t>
            </a:r>
            <a:r>
              <a:rPr lang="ru-RU" sz="2600" b="1" i="0" u="none" strike="noStrike" dirty="0">
                <a:solidFill>
                  <a:schemeClr val="tx1"/>
                </a:solidFill>
                <a:effectLst/>
                <a:latin typeface="PT Serif" panose="020A0603040505020204" pitchFamily="18" charset="-52"/>
                <a:hlinkClick r:id="rId3">
                  <a:extLst>
                    <a:ext uri="{A12FA001-AC4F-418D-AE19-62706E023703}">
                      <ahyp:hlinkClr xmlns:ahyp="http://schemas.microsoft.com/office/drawing/2018/hyperlinkcolor" val="tx"/>
                    </a:ext>
                  </a:extLst>
                </a:hlinkClick>
              </a:rPr>
              <a:t>Перечень</a:t>
            </a:r>
            <a:r>
              <a:rPr lang="ru-RU" sz="2600" b="1" i="0" dirty="0">
                <a:solidFill>
                  <a:schemeClr val="tx1"/>
                </a:solidFill>
                <a:effectLst/>
                <a:latin typeface="PT Serif" panose="020A0603040505020204" pitchFamily="18" charset="-52"/>
              </a:rPr>
              <a:t> наркотических средств, психотропных веществ и их прекурсоров, подлежащих контролю в Российской Федерации, в соответствии с законодательством Российской Федерации, международными договорами Российской Федерации, в том числе Единой </a:t>
            </a:r>
            <a:r>
              <a:rPr lang="ru-RU" sz="2600" b="1" i="0" u="none" strike="noStrike" dirty="0">
                <a:solidFill>
                  <a:schemeClr val="tx1"/>
                </a:solidFill>
                <a:effectLst/>
                <a:latin typeface="PT Serif" panose="020A0603040505020204" pitchFamily="18" charset="-52"/>
                <a:hlinkClick r:id="rId4">
                  <a:extLst>
                    <a:ext uri="{A12FA001-AC4F-418D-AE19-62706E023703}">
                      <ahyp:hlinkClr xmlns:ahyp="http://schemas.microsoft.com/office/drawing/2018/hyperlinkcolor" val="tx"/>
                    </a:ext>
                  </a:extLst>
                </a:hlinkClick>
              </a:rPr>
              <a:t>конвенцией</a:t>
            </a:r>
            <a:r>
              <a:rPr lang="ru-RU" sz="2600" b="1" i="0" dirty="0">
                <a:solidFill>
                  <a:schemeClr val="tx1"/>
                </a:solidFill>
                <a:effectLst/>
                <a:latin typeface="PT Serif" panose="020A0603040505020204" pitchFamily="18" charset="-52"/>
              </a:rPr>
              <a:t> о наркотических средствах 1961 года; (в ред. Федерального закона </a:t>
            </a:r>
            <a:r>
              <a:rPr lang="ru-RU" sz="2600" b="1" i="0" u="none" strike="noStrike" dirty="0">
                <a:solidFill>
                  <a:schemeClr val="tx1"/>
                </a:solidFill>
                <a:effectLst/>
                <a:latin typeface="PT Serif" panose="020A0603040505020204" pitchFamily="18" charset="-52"/>
                <a:hlinkClick r:id="rId5">
                  <a:extLst>
                    <a:ext uri="{A12FA001-AC4F-418D-AE19-62706E023703}">
                      <ahyp:hlinkClr xmlns:ahyp="http://schemas.microsoft.com/office/drawing/2018/hyperlinkcolor" val="tx"/>
                    </a:ext>
                  </a:extLst>
                </a:hlinkClick>
              </a:rPr>
              <a:t>от 19.05.2010 N 87-ФЗ</a:t>
            </a:r>
            <a:r>
              <a:rPr lang="ru-RU" sz="2600" b="1" i="0" dirty="0">
                <a:solidFill>
                  <a:schemeClr val="tx1"/>
                </a:solidFill>
                <a:effectLst/>
                <a:latin typeface="PT Serif" panose="020A0603040505020204" pitchFamily="18" charset="-52"/>
              </a:rPr>
              <a:t>)</a:t>
            </a:r>
          </a:p>
          <a:p>
            <a:pPr algn="l" fontAlgn="base">
              <a:buNone/>
            </a:pPr>
            <a:r>
              <a:rPr lang="ru-RU" sz="2600" b="1" i="0" dirty="0">
                <a:solidFill>
                  <a:srgbClr val="FF0000"/>
                </a:solidFill>
                <a:effectLst/>
                <a:latin typeface="PT Serif" panose="020A0603040505020204" pitchFamily="18" charset="-52"/>
              </a:rPr>
              <a:t>психотропные вещества </a:t>
            </a:r>
            <a:r>
              <a:rPr lang="ru-RU" sz="2600" b="1" i="0" dirty="0">
                <a:solidFill>
                  <a:schemeClr val="tx1"/>
                </a:solidFill>
                <a:effectLst/>
                <a:latin typeface="PT Serif" panose="020A0603040505020204" pitchFamily="18" charset="-52"/>
              </a:rPr>
              <a:t>- вещества синтетического или естественного происхождения, препараты, природные материалы, включенные в </a:t>
            </a:r>
            <a:r>
              <a:rPr lang="ru-RU" sz="2600" b="1" i="0" u="none" strike="noStrike" dirty="0">
                <a:solidFill>
                  <a:schemeClr val="tx1"/>
                </a:solidFill>
                <a:effectLst/>
                <a:latin typeface="PT Serif" panose="020A0603040505020204" pitchFamily="18" charset="-52"/>
                <a:hlinkClick r:id="rId3">
                  <a:extLst>
                    <a:ext uri="{A12FA001-AC4F-418D-AE19-62706E023703}">
                      <ahyp:hlinkClr xmlns:ahyp="http://schemas.microsoft.com/office/drawing/2018/hyperlinkcolor" val="tx"/>
                    </a:ext>
                  </a:extLst>
                </a:hlinkClick>
              </a:rPr>
              <a:t>Перечень</a:t>
            </a:r>
            <a:r>
              <a:rPr lang="ru-RU" sz="2600" b="1" i="0" dirty="0">
                <a:solidFill>
                  <a:schemeClr val="tx1"/>
                </a:solidFill>
                <a:effectLst/>
                <a:latin typeface="PT Serif" panose="020A0603040505020204" pitchFamily="18" charset="-52"/>
              </a:rPr>
              <a:t> наркотических средств, психотропных веществ и их прекурсоров, подлежащих контролю в Российской Федерации, в соответствии с законодательством Российской Федерации, международными договорами Российской Федерации, в том числе </a:t>
            </a:r>
            <a:r>
              <a:rPr lang="ru-RU" sz="2600" b="1" i="0" u="none" strike="noStrike" dirty="0">
                <a:solidFill>
                  <a:schemeClr val="tx1"/>
                </a:solidFill>
                <a:effectLst/>
                <a:latin typeface="PT Serif" panose="020A0603040505020204" pitchFamily="18" charset="-52"/>
                <a:hlinkClick r:id="rId6">
                  <a:extLst>
                    <a:ext uri="{A12FA001-AC4F-418D-AE19-62706E023703}">
                      <ahyp:hlinkClr xmlns:ahyp="http://schemas.microsoft.com/office/drawing/2018/hyperlinkcolor" val="tx"/>
                    </a:ext>
                  </a:extLst>
                </a:hlinkClick>
              </a:rPr>
              <a:t>Конвенцией</a:t>
            </a:r>
            <a:r>
              <a:rPr lang="ru-RU" sz="2600" b="1" i="0" dirty="0">
                <a:solidFill>
                  <a:schemeClr val="tx1"/>
                </a:solidFill>
                <a:effectLst/>
                <a:latin typeface="PT Serif" panose="020A0603040505020204" pitchFamily="18" charset="-52"/>
              </a:rPr>
              <a:t> о психотропных веществах 1971 года;</a:t>
            </a:r>
          </a:p>
          <a:p>
            <a:pPr marL="0" indent="0" algn="l" fontAlgn="base">
              <a:buNone/>
            </a:pPr>
            <a:r>
              <a:rPr lang="ru-RU" sz="2600" b="1" i="0" dirty="0">
                <a:solidFill>
                  <a:srgbClr val="FF0000"/>
                </a:solidFill>
                <a:effectLst/>
                <a:latin typeface="PT Serif" panose="020A0603040505020204" pitchFamily="18" charset="-52"/>
              </a:rPr>
              <a:t>прекурсоры наркотических средств и психотропных веществ (далее - прекурсоры)</a:t>
            </a:r>
            <a:r>
              <a:rPr lang="ru-RU" sz="2600" b="1" i="0" dirty="0">
                <a:solidFill>
                  <a:schemeClr val="tx1"/>
                </a:solidFill>
                <a:effectLst/>
                <a:latin typeface="PT Serif" panose="020A0603040505020204" pitchFamily="18" charset="-52"/>
              </a:rPr>
              <a:t> - вещества, часто используемые при производстве, изготовлении, переработке наркотических средств и психотропных веществ, включенные в </a:t>
            </a:r>
            <a:r>
              <a:rPr lang="ru-RU" sz="2600" b="1" i="0" u="none" strike="noStrike" dirty="0">
                <a:solidFill>
                  <a:schemeClr val="tx1"/>
                </a:solidFill>
                <a:effectLst/>
                <a:latin typeface="PT Serif" panose="020A0603040505020204" pitchFamily="18" charset="-52"/>
                <a:hlinkClick r:id="rId3">
                  <a:extLst>
                    <a:ext uri="{A12FA001-AC4F-418D-AE19-62706E023703}">
                      <ahyp:hlinkClr xmlns:ahyp="http://schemas.microsoft.com/office/drawing/2018/hyperlinkcolor" val="tx"/>
                    </a:ext>
                  </a:extLst>
                </a:hlinkClick>
              </a:rPr>
              <a:t>Перечень</a:t>
            </a:r>
            <a:r>
              <a:rPr lang="ru-RU" sz="2600" b="1" i="0" dirty="0">
                <a:solidFill>
                  <a:schemeClr val="tx1"/>
                </a:solidFill>
                <a:effectLst/>
                <a:latin typeface="PT Serif" panose="020A0603040505020204" pitchFamily="18" charset="-52"/>
              </a:rPr>
              <a:t> наркотических средств, психотропных веществ и их прекурсоров, подлежащих контролю в Российской Федерации, в соответствии с законодательством Российской Федерации, международными договорами Российской Федерации, в том числе </a:t>
            </a:r>
            <a:r>
              <a:rPr lang="ru-RU" sz="2600" b="1" i="0" u="none" strike="noStrike" dirty="0">
                <a:solidFill>
                  <a:schemeClr val="tx1"/>
                </a:solidFill>
                <a:effectLst/>
                <a:latin typeface="PT Serif" panose="020A0603040505020204" pitchFamily="18" charset="-52"/>
                <a:hlinkClick r:id="rId7">
                  <a:extLst>
                    <a:ext uri="{A12FA001-AC4F-418D-AE19-62706E023703}">
                      <ahyp:hlinkClr xmlns:ahyp="http://schemas.microsoft.com/office/drawing/2018/hyperlinkcolor" val="tx"/>
                    </a:ext>
                  </a:extLst>
                </a:hlinkClick>
              </a:rPr>
              <a:t>Конвенцией</a:t>
            </a:r>
            <a:r>
              <a:rPr lang="ru-RU" sz="2600" b="1" i="0" dirty="0">
                <a:solidFill>
                  <a:schemeClr val="tx1"/>
                </a:solidFill>
                <a:effectLst/>
                <a:latin typeface="PT Serif" panose="020A0603040505020204" pitchFamily="18" charset="-52"/>
              </a:rPr>
              <a:t> Организации Объединенных Наций о борьбе против незаконного оборота наркотических средств и психотропных веществ 1988 года;</a:t>
            </a:r>
          </a:p>
          <a:p>
            <a:endParaRPr lang="ru-RU" dirty="0"/>
          </a:p>
        </p:txBody>
      </p:sp>
      <p:pic>
        <p:nvPicPr>
          <p:cNvPr id="5" name="Рисунок 4">
            <a:extLst>
              <a:ext uri="{FF2B5EF4-FFF2-40B4-BE49-F238E27FC236}">
                <a16:creationId xmlns:a16="http://schemas.microsoft.com/office/drawing/2014/main" id="{D5879964-0835-3F83-07F1-239A431B7DA2}"/>
              </a:ext>
            </a:extLst>
          </p:cNvPr>
          <p:cNvPicPr>
            <a:picLocks noChangeAspect="1"/>
          </p:cNvPicPr>
          <p:nvPr/>
        </p:nvPicPr>
        <p:blipFill>
          <a:blip r:embed="rId8"/>
          <a:stretch>
            <a:fillRect/>
          </a:stretch>
        </p:blipFill>
        <p:spPr>
          <a:xfrm>
            <a:off x="10915472" y="12525"/>
            <a:ext cx="1276528" cy="1257475"/>
          </a:xfrm>
          <a:prstGeom prst="rect">
            <a:avLst/>
          </a:prstGeom>
        </p:spPr>
      </p:pic>
    </p:spTree>
    <p:extLst>
      <p:ext uri="{BB962C8B-B14F-4D97-AF65-F5344CB8AC3E}">
        <p14:creationId xmlns:p14="http://schemas.microsoft.com/office/powerpoint/2010/main" val="2309479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5DA1BB-E63A-5C4D-A408-74EA7968E049}"/>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92D165BF-2E18-9B4F-B4CE-5BB200D82DB5}"/>
              </a:ext>
            </a:extLst>
          </p:cNvPr>
          <p:cNvPicPr>
            <a:picLocks noGrp="1" noChangeAspect="1"/>
          </p:cNvPicPr>
          <p:nvPr>
            <p:ph idx="1"/>
          </p:nvPr>
        </p:nvPicPr>
        <p:blipFill>
          <a:blip r:embed="rId3"/>
          <a:stretch>
            <a:fillRect/>
          </a:stretch>
        </p:blipFill>
        <p:spPr>
          <a:xfrm>
            <a:off x="2115048" y="0"/>
            <a:ext cx="6321287" cy="6022444"/>
          </a:xfrm>
        </p:spPr>
      </p:pic>
      <p:pic>
        <p:nvPicPr>
          <p:cNvPr id="4" name="Рисунок 3">
            <a:extLst>
              <a:ext uri="{FF2B5EF4-FFF2-40B4-BE49-F238E27FC236}">
                <a16:creationId xmlns:a16="http://schemas.microsoft.com/office/drawing/2014/main" id="{6A4DC1C8-A951-855B-8FF4-827917A2D8BF}"/>
              </a:ext>
            </a:extLst>
          </p:cNvPr>
          <p:cNvPicPr>
            <a:picLocks noChangeAspect="1"/>
          </p:cNvPicPr>
          <p:nvPr/>
        </p:nvPicPr>
        <p:blipFill>
          <a:blip r:embed="rId4"/>
          <a:stretch>
            <a:fillRect/>
          </a:stretch>
        </p:blipFill>
        <p:spPr>
          <a:xfrm>
            <a:off x="10982156" y="0"/>
            <a:ext cx="1209844" cy="1162212"/>
          </a:xfrm>
          <a:prstGeom prst="rect">
            <a:avLst/>
          </a:prstGeom>
        </p:spPr>
      </p:pic>
    </p:spTree>
    <p:extLst>
      <p:ext uri="{BB962C8B-B14F-4D97-AF65-F5344CB8AC3E}">
        <p14:creationId xmlns:p14="http://schemas.microsoft.com/office/powerpoint/2010/main" val="2753487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989468-61C5-FE49-E906-8A35CD046783}"/>
              </a:ext>
            </a:extLst>
          </p:cNvPr>
          <p:cNvSpPr>
            <a:spLocks noGrp="1"/>
          </p:cNvSpPr>
          <p:nvPr>
            <p:ph type="title"/>
          </p:nvPr>
        </p:nvSpPr>
        <p:spPr>
          <a:xfrm>
            <a:off x="3025237" y="0"/>
            <a:ext cx="6141919" cy="6858000"/>
          </a:xfrm>
        </p:spPr>
        <p:txBody>
          <a:bodyPr>
            <a:normAutofit/>
          </a:bodyPr>
          <a:lstStyle/>
          <a:p>
            <a:r>
              <a:rPr lang="ru-RU" sz="2400" b="1" i="0" dirty="0">
                <a:solidFill>
                  <a:srgbClr val="1F3B66"/>
                </a:solidFill>
                <a:effectLst/>
                <a:latin typeface="Head font"/>
              </a:rPr>
              <a:t>Что такое регистрационное удостоверение на медицинское изделие?</a:t>
            </a:r>
            <a:br>
              <a:rPr lang="ru-RU" sz="2400" b="1" i="0" dirty="0">
                <a:solidFill>
                  <a:srgbClr val="1F3B66"/>
                </a:solidFill>
                <a:effectLst/>
                <a:latin typeface="Head font"/>
              </a:rPr>
            </a:br>
            <a:r>
              <a:rPr lang="ru-RU" sz="2400" b="1" i="0" dirty="0">
                <a:solidFill>
                  <a:srgbClr val="15243D"/>
                </a:solidFill>
                <a:effectLst/>
                <a:latin typeface="Body font"/>
              </a:rPr>
              <a:t>Регистрационное удостоверение</a:t>
            </a:r>
            <a:r>
              <a:rPr lang="ru-RU" sz="2400" b="0" i="0" dirty="0">
                <a:solidFill>
                  <a:srgbClr val="15243D"/>
                </a:solidFill>
                <a:effectLst/>
                <a:latin typeface="Body font"/>
              </a:rPr>
              <a:t> – документ установленной формы, подтверждающий факт </a:t>
            </a:r>
            <a:r>
              <a:rPr lang="ru-RU" sz="2400" b="0" i="0" u="none" strike="noStrike" dirty="0">
                <a:solidFill>
                  <a:srgbClr val="0F68A3"/>
                </a:solidFill>
                <a:effectLst/>
                <a:latin typeface="Body font"/>
                <a:hlinkClick r:id="rId2"/>
              </a:rPr>
              <a:t>регистрации изделия </a:t>
            </a:r>
            <a:r>
              <a:rPr lang="ru-RU" sz="2400" b="0" i="0" dirty="0">
                <a:solidFill>
                  <a:srgbClr val="15243D"/>
                </a:solidFill>
                <a:effectLst/>
                <a:latin typeface="Body font"/>
              </a:rPr>
              <a:t>в качестве медицинского и занесения в Реестр медицинских изделий Российской Федерации. Ведение государственного Реестра в настоящее время осуществляет Федеральная служба по надзору в сфере здравоохранения (</a:t>
            </a:r>
            <a:r>
              <a:rPr lang="ru-RU" sz="2400" b="1" i="0" dirty="0">
                <a:solidFill>
                  <a:srgbClr val="15243D"/>
                </a:solidFill>
                <a:effectLst/>
                <a:latin typeface="Body font"/>
              </a:rPr>
              <a:t>Росздравнадзор</a:t>
            </a:r>
            <a:r>
              <a:rPr lang="ru-RU" sz="2400" b="0" i="0" dirty="0">
                <a:solidFill>
                  <a:srgbClr val="15243D"/>
                </a:solidFill>
                <a:effectLst/>
                <a:latin typeface="Body font"/>
              </a:rPr>
              <a:t>).</a:t>
            </a:r>
            <a:br>
              <a:rPr lang="ru-RU" sz="2400" b="0" i="0" dirty="0">
                <a:solidFill>
                  <a:srgbClr val="15243D"/>
                </a:solidFill>
                <a:effectLst/>
                <a:latin typeface="Body font"/>
              </a:rPr>
            </a:br>
            <a:r>
              <a:rPr lang="ru-RU" sz="2400" b="0" i="0" dirty="0">
                <a:solidFill>
                  <a:srgbClr val="15243D"/>
                </a:solidFill>
                <a:effectLst/>
                <a:latin typeface="Body font"/>
              </a:rPr>
              <a:t>Регистрационное удостоверение является официальным признанием качества, эффективности и безопасности мед изделия органами государственной власти и соответствия всем предъявляемым к ним требованиям.</a:t>
            </a:r>
            <a:br>
              <a:rPr lang="ru-RU" sz="2400" b="0" i="0" dirty="0">
                <a:solidFill>
                  <a:srgbClr val="15243D"/>
                </a:solidFill>
                <a:effectLst/>
                <a:latin typeface="Body font"/>
              </a:rPr>
            </a:br>
            <a:endParaRPr lang="ru-RU" sz="2400" dirty="0"/>
          </a:p>
        </p:txBody>
      </p:sp>
      <p:pic>
        <p:nvPicPr>
          <p:cNvPr id="6" name="Объект 5">
            <a:extLst>
              <a:ext uri="{FF2B5EF4-FFF2-40B4-BE49-F238E27FC236}">
                <a16:creationId xmlns:a16="http://schemas.microsoft.com/office/drawing/2014/main" id="{77B67093-E559-98F2-50E4-82782C0913DB}"/>
              </a:ext>
            </a:extLst>
          </p:cNvPr>
          <p:cNvPicPr>
            <a:picLocks noGrp="1" noChangeAspect="1"/>
          </p:cNvPicPr>
          <p:nvPr>
            <p:ph sz="half" idx="1"/>
          </p:nvPr>
        </p:nvPicPr>
        <p:blipFill>
          <a:blip r:embed="rId3"/>
          <a:stretch>
            <a:fillRect/>
          </a:stretch>
        </p:blipFill>
        <p:spPr>
          <a:xfrm>
            <a:off x="0" y="-100592"/>
            <a:ext cx="3025237" cy="3881437"/>
          </a:xfrm>
        </p:spPr>
      </p:pic>
      <p:pic>
        <p:nvPicPr>
          <p:cNvPr id="8" name="Объект 7">
            <a:extLst>
              <a:ext uri="{FF2B5EF4-FFF2-40B4-BE49-F238E27FC236}">
                <a16:creationId xmlns:a16="http://schemas.microsoft.com/office/drawing/2014/main" id="{070024C8-F68A-02F4-D356-E4F2B91BD96D}"/>
              </a:ext>
            </a:extLst>
          </p:cNvPr>
          <p:cNvPicPr>
            <a:picLocks noGrp="1" noChangeAspect="1"/>
          </p:cNvPicPr>
          <p:nvPr>
            <p:ph sz="half" idx="2"/>
          </p:nvPr>
        </p:nvPicPr>
        <p:blipFill>
          <a:blip r:embed="rId4"/>
          <a:stretch>
            <a:fillRect/>
          </a:stretch>
        </p:blipFill>
        <p:spPr>
          <a:xfrm>
            <a:off x="9166763" y="0"/>
            <a:ext cx="3024844" cy="3881437"/>
          </a:xfrm>
        </p:spPr>
      </p:pic>
    </p:spTree>
    <p:extLst>
      <p:ext uri="{BB962C8B-B14F-4D97-AF65-F5344CB8AC3E}">
        <p14:creationId xmlns:p14="http://schemas.microsoft.com/office/powerpoint/2010/main" val="2582164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09707A-3EF5-C96B-763D-AAE45D5BECD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D87413A-A6F8-7651-4DCF-4D468D57EDD8}"/>
              </a:ext>
            </a:extLst>
          </p:cNvPr>
          <p:cNvSpPr>
            <a:spLocks noGrp="1"/>
          </p:cNvSpPr>
          <p:nvPr>
            <p:ph idx="1"/>
          </p:nvPr>
        </p:nvSpPr>
        <p:spPr>
          <a:xfrm>
            <a:off x="677334" y="373711"/>
            <a:ext cx="9269748" cy="6416703"/>
          </a:xfrm>
        </p:spPr>
        <p:txBody>
          <a:bodyPr>
            <a:normAutofit lnSpcReduction="10000"/>
          </a:bodyPr>
          <a:lstStyle/>
          <a:p>
            <a:pPr algn="l">
              <a:spcAft>
                <a:spcPts val="750"/>
              </a:spcAft>
              <a:buNone/>
            </a:pPr>
            <a:r>
              <a:rPr lang="ru-RU" sz="2400" b="1" i="0" dirty="0">
                <a:solidFill>
                  <a:srgbClr val="FF0000"/>
                </a:solidFill>
                <a:effectLst/>
                <a:latin typeface="PT Sans" panose="020B0503020203020204" pitchFamily="34" charset="-52"/>
              </a:rPr>
              <a:t> В стоматологической практике используются </a:t>
            </a:r>
          </a:p>
          <a:p>
            <a:pPr algn="l">
              <a:spcAft>
                <a:spcPts val="750"/>
              </a:spcAft>
              <a:buNone/>
            </a:pPr>
            <a:r>
              <a:rPr lang="ru-RU" sz="2400" b="1" dirty="0">
                <a:solidFill>
                  <a:srgbClr val="FF0000"/>
                </a:solidFill>
                <a:latin typeface="PT Sans" panose="020B0503020203020204" pitchFamily="34" charset="-52"/>
              </a:rPr>
              <a:t>3</a:t>
            </a:r>
            <a:r>
              <a:rPr lang="ru-RU" sz="2400" b="1" i="0" dirty="0">
                <a:solidFill>
                  <a:srgbClr val="FF0000"/>
                </a:solidFill>
                <a:effectLst/>
                <a:latin typeface="PT Sans" panose="020B0503020203020204" pitchFamily="34" charset="-52"/>
              </a:rPr>
              <a:t> прекурсора НС и ПВ: </a:t>
            </a:r>
          </a:p>
          <a:p>
            <a:pPr algn="l">
              <a:spcAft>
                <a:spcPts val="750"/>
              </a:spcAft>
              <a:buAutoNum type="arabicPeriod"/>
            </a:pPr>
            <a:r>
              <a:rPr lang="ru-RU" sz="2000" b="1" i="0" dirty="0" err="1">
                <a:solidFill>
                  <a:schemeClr val="tx1"/>
                </a:solidFill>
                <a:effectLst/>
                <a:latin typeface="PT Sans" panose="020B0503020203020204" pitchFamily="34" charset="-52"/>
              </a:rPr>
              <a:t>Метилакрилат</a:t>
            </a:r>
            <a:r>
              <a:rPr lang="ru-RU" sz="2000" b="1" i="0" dirty="0">
                <a:solidFill>
                  <a:schemeClr val="tx1"/>
                </a:solidFill>
                <a:effectLst/>
                <a:latin typeface="PT Sans" panose="020B0503020203020204" pitchFamily="34" charset="-52"/>
              </a:rPr>
              <a:t> (метилметакрилат) в концентрации 15% и более, включенный в таблицу II списка IV </a:t>
            </a:r>
          </a:p>
          <a:p>
            <a:pPr algn="l">
              <a:spcAft>
                <a:spcPts val="750"/>
              </a:spcAft>
              <a:buAutoNum type="arabicPeriod"/>
            </a:pPr>
            <a:r>
              <a:rPr lang="ru-RU" sz="2000" b="1" i="0" dirty="0">
                <a:solidFill>
                  <a:schemeClr val="tx1"/>
                </a:solidFill>
                <a:effectLst/>
                <a:latin typeface="PT Sans" panose="020B0503020203020204" pitchFamily="34" charset="-52"/>
              </a:rPr>
              <a:t>диэтиловый эфир (этиловый эфир, серный эфир, эфир для наркоза); </a:t>
            </a:r>
          </a:p>
          <a:p>
            <a:pPr algn="l">
              <a:spcAft>
                <a:spcPts val="750"/>
              </a:spcAft>
              <a:buAutoNum type="arabicPeriod"/>
            </a:pPr>
            <a:r>
              <a:rPr lang="ru-RU" sz="2000" b="1" i="0" dirty="0">
                <a:solidFill>
                  <a:schemeClr val="tx1"/>
                </a:solidFill>
                <a:effectLst/>
                <a:latin typeface="PT Sans" panose="020B0503020203020204" pitchFamily="34" charset="-52"/>
              </a:rPr>
              <a:t>калия перманганат в концентрации 45% и более, входящие в таблицу III списка IV. Отдельной таблицы прекурсоров для стоматологии нет. </a:t>
            </a:r>
          </a:p>
          <a:p>
            <a:pPr marL="0" indent="0" algn="l">
              <a:spcAft>
                <a:spcPts val="750"/>
              </a:spcAft>
              <a:buNone/>
            </a:pPr>
            <a:r>
              <a:rPr lang="ru-RU" sz="2000" b="1" i="0" dirty="0">
                <a:solidFill>
                  <a:schemeClr val="tx1"/>
                </a:solidFill>
                <a:effectLst/>
                <a:latin typeface="PT Sans" panose="020B0503020203020204" pitchFamily="34" charset="-52"/>
              </a:rPr>
              <a:t>В отношении этих трех прекурсоров значительно ослаблены меры контроля – работа с ними не требует лицензирования.</a:t>
            </a:r>
          </a:p>
          <a:p>
            <a:pPr marL="0" indent="0" algn="l">
              <a:spcAft>
                <a:spcPts val="750"/>
              </a:spcAft>
              <a:buNone/>
            </a:pPr>
            <a:r>
              <a:rPr lang="ru-RU" sz="2000" b="1" i="0" dirty="0">
                <a:solidFill>
                  <a:schemeClr val="tx1"/>
                </a:solidFill>
                <a:effectLst/>
                <a:latin typeface="PT Sans" panose="020B0503020203020204" pitchFamily="34" charset="-52"/>
              </a:rPr>
              <a:t> (см. постановление Правительства РФ от 02.06.2022 № 1007), а учет расхода препаратов определяется арифметически (см. постановление Правительства РФ от 30.04.2022 № 809). Предметно-количественный учет (ПКУ) этих препаратов следует вести по форме, утвержденной постановлением Правительства РФ от 28.10.2021 № 1846. </a:t>
            </a:r>
          </a:p>
          <a:p>
            <a:pPr algn="l">
              <a:spcAft>
                <a:spcPts val="750"/>
              </a:spcAft>
            </a:pPr>
            <a:r>
              <a:rPr lang="ru-RU" b="0" i="0" dirty="0">
                <a:solidFill>
                  <a:srgbClr val="2B2B2B"/>
                </a:solidFill>
                <a:effectLst/>
                <a:latin typeface="PT Sans" panose="020B0503020203020204" pitchFamily="34" charset="-52"/>
              </a:rPr>
              <a:t> </a:t>
            </a:r>
          </a:p>
          <a:p>
            <a:endParaRPr lang="ru-RU" dirty="0"/>
          </a:p>
        </p:txBody>
      </p:sp>
      <p:pic>
        <p:nvPicPr>
          <p:cNvPr id="5" name="Рисунок 4">
            <a:extLst>
              <a:ext uri="{FF2B5EF4-FFF2-40B4-BE49-F238E27FC236}">
                <a16:creationId xmlns:a16="http://schemas.microsoft.com/office/drawing/2014/main" id="{33966A4F-8C8C-5E3E-9F73-7EB702321C48}"/>
              </a:ext>
            </a:extLst>
          </p:cNvPr>
          <p:cNvPicPr>
            <a:picLocks noChangeAspect="1"/>
          </p:cNvPicPr>
          <p:nvPr/>
        </p:nvPicPr>
        <p:blipFill>
          <a:blip r:embed="rId2"/>
          <a:stretch>
            <a:fillRect/>
          </a:stretch>
        </p:blipFill>
        <p:spPr>
          <a:xfrm>
            <a:off x="10867840" y="0"/>
            <a:ext cx="1324160" cy="1162212"/>
          </a:xfrm>
          <a:prstGeom prst="rect">
            <a:avLst/>
          </a:prstGeom>
        </p:spPr>
      </p:pic>
    </p:spTree>
    <p:extLst>
      <p:ext uri="{BB962C8B-B14F-4D97-AF65-F5344CB8AC3E}">
        <p14:creationId xmlns:p14="http://schemas.microsoft.com/office/powerpoint/2010/main" val="256103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B0ABF3-77EC-4243-824A-3AD8BF327F6A}"/>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4B21FDE3-755A-BB41-ACC3-007A6319D1F2}"/>
              </a:ext>
            </a:extLst>
          </p:cNvPr>
          <p:cNvPicPr>
            <a:picLocks noGrp="1" noChangeAspect="1"/>
          </p:cNvPicPr>
          <p:nvPr>
            <p:ph idx="1"/>
          </p:nvPr>
        </p:nvPicPr>
        <p:blipFill>
          <a:blip r:embed="rId3"/>
          <a:stretch>
            <a:fillRect/>
          </a:stretch>
        </p:blipFill>
        <p:spPr>
          <a:xfrm>
            <a:off x="1781093" y="269449"/>
            <a:ext cx="7581288" cy="6178397"/>
          </a:xfrm>
        </p:spPr>
      </p:pic>
      <p:pic>
        <p:nvPicPr>
          <p:cNvPr id="4" name="Рисунок 3">
            <a:extLst>
              <a:ext uri="{FF2B5EF4-FFF2-40B4-BE49-F238E27FC236}">
                <a16:creationId xmlns:a16="http://schemas.microsoft.com/office/drawing/2014/main" id="{AF9D2756-007B-3726-7735-A1404106142C}"/>
              </a:ext>
            </a:extLst>
          </p:cNvPr>
          <p:cNvPicPr>
            <a:picLocks noChangeAspect="1"/>
          </p:cNvPicPr>
          <p:nvPr/>
        </p:nvPicPr>
        <p:blipFill>
          <a:blip r:embed="rId4"/>
          <a:stretch>
            <a:fillRect/>
          </a:stretch>
        </p:blipFill>
        <p:spPr>
          <a:xfrm>
            <a:off x="10848788" y="0"/>
            <a:ext cx="1343212" cy="1171739"/>
          </a:xfrm>
          <a:prstGeom prst="rect">
            <a:avLst/>
          </a:prstGeom>
        </p:spPr>
      </p:pic>
    </p:spTree>
    <p:extLst>
      <p:ext uri="{BB962C8B-B14F-4D97-AF65-F5344CB8AC3E}">
        <p14:creationId xmlns:p14="http://schemas.microsoft.com/office/powerpoint/2010/main" val="3359742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2A87DD-4AF9-FE46-97B8-B1B84DE26F00}"/>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DF35B7F5-91D3-0547-BBB0-DFC277496B08}"/>
              </a:ext>
            </a:extLst>
          </p:cNvPr>
          <p:cNvPicPr>
            <a:picLocks noGrp="1" noChangeAspect="1"/>
          </p:cNvPicPr>
          <p:nvPr>
            <p:ph idx="1"/>
          </p:nvPr>
        </p:nvPicPr>
        <p:blipFill>
          <a:blip r:embed="rId3"/>
          <a:stretch>
            <a:fillRect/>
          </a:stretch>
        </p:blipFill>
        <p:spPr>
          <a:xfrm>
            <a:off x="812667" y="48437"/>
            <a:ext cx="11379333" cy="1702747"/>
          </a:xfrm>
        </p:spPr>
      </p:pic>
      <p:pic>
        <p:nvPicPr>
          <p:cNvPr id="6" name="Объект 4">
            <a:extLst>
              <a:ext uri="{FF2B5EF4-FFF2-40B4-BE49-F238E27FC236}">
                <a16:creationId xmlns:a16="http://schemas.microsoft.com/office/drawing/2014/main" id="{C08D07DA-D4ED-D5D0-49E8-E2DEEF9A79A2}"/>
              </a:ext>
            </a:extLst>
          </p:cNvPr>
          <p:cNvPicPr>
            <a:picLocks noChangeAspect="1"/>
          </p:cNvPicPr>
          <p:nvPr/>
        </p:nvPicPr>
        <p:blipFill>
          <a:blip r:embed="rId4"/>
          <a:stretch>
            <a:fillRect/>
          </a:stretch>
        </p:blipFill>
        <p:spPr>
          <a:xfrm>
            <a:off x="812667" y="1930400"/>
            <a:ext cx="10390476" cy="2559697"/>
          </a:xfrm>
          <a:prstGeom prst="rect">
            <a:avLst/>
          </a:prstGeom>
        </p:spPr>
      </p:pic>
    </p:spTree>
    <p:extLst>
      <p:ext uri="{BB962C8B-B14F-4D97-AF65-F5344CB8AC3E}">
        <p14:creationId xmlns:p14="http://schemas.microsoft.com/office/powerpoint/2010/main" val="791975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73B82C-9C76-E845-823F-1A6CD8C5D638}"/>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F15505FE-6C63-5446-B7B0-129DFA324F66}"/>
              </a:ext>
            </a:extLst>
          </p:cNvPr>
          <p:cNvPicPr>
            <a:picLocks noGrp="1" noChangeAspect="1"/>
          </p:cNvPicPr>
          <p:nvPr>
            <p:ph idx="1"/>
          </p:nvPr>
        </p:nvPicPr>
        <p:blipFill>
          <a:blip r:embed="rId3"/>
          <a:stretch>
            <a:fillRect/>
          </a:stretch>
        </p:blipFill>
        <p:spPr>
          <a:xfrm>
            <a:off x="863065" y="0"/>
            <a:ext cx="11328935" cy="3573075"/>
          </a:xfrm>
        </p:spPr>
      </p:pic>
    </p:spTree>
    <p:extLst>
      <p:ext uri="{BB962C8B-B14F-4D97-AF65-F5344CB8AC3E}">
        <p14:creationId xmlns:p14="http://schemas.microsoft.com/office/powerpoint/2010/main" val="1340878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9C23E-5666-C741-A4F0-3383192FF399}"/>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02F2BF8B-E3E6-7B4F-8E86-3AA8455B75A7}"/>
              </a:ext>
            </a:extLst>
          </p:cNvPr>
          <p:cNvPicPr>
            <a:picLocks noGrp="1" noChangeAspect="1"/>
          </p:cNvPicPr>
          <p:nvPr>
            <p:ph idx="1"/>
          </p:nvPr>
        </p:nvPicPr>
        <p:blipFill>
          <a:blip r:embed="rId3"/>
          <a:stretch>
            <a:fillRect/>
          </a:stretch>
        </p:blipFill>
        <p:spPr>
          <a:xfrm>
            <a:off x="0" y="48424"/>
            <a:ext cx="12192000" cy="2058672"/>
          </a:xfrm>
        </p:spPr>
      </p:pic>
      <p:pic>
        <p:nvPicPr>
          <p:cNvPr id="3" name="Объект 4">
            <a:extLst>
              <a:ext uri="{FF2B5EF4-FFF2-40B4-BE49-F238E27FC236}">
                <a16:creationId xmlns:a16="http://schemas.microsoft.com/office/drawing/2014/main" id="{AAC626F3-AE80-0248-B0BC-421E988D18EA}"/>
              </a:ext>
            </a:extLst>
          </p:cNvPr>
          <p:cNvPicPr>
            <a:picLocks noChangeAspect="1"/>
          </p:cNvPicPr>
          <p:nvPr/>
        </p:nvPicPr>
        <p:blipFill>
          <a:blip r:embed="rId4"/>
          <a:stretch>
            <a:fillRect/>
          </a:stretch>
        </p:blipFill>
        <p:spPr>
          <a:xfrm>
            <a:off x="206734" y="1941828"/>
            <a:ext cx="11985266" cy="2677880"/>
          </a:xfrm>
          <a:prstGeom prst="rect">
            <a:avLst/>
          </a:prstGeom>
        </p:spPr>
      </p:pic>
    </p:spTree>
    <p:extLst>
      <p:ext uri="{BB962C8B-B14F-4D97-AF65-F5344CB8AC3E}">
        <p14:creationId xmlns:p14="http://schemas.microsoft.com/office/powerpoint/2010/main" val="696937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C4ED95-4A25-E649-9FC2-1A816CD45373}"/>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3587739C-F41B-4541-B825-B266B2EB081A}"/>
              </a:ext>
            </a:extLst>
          </p:cNvPr>
          <p:cNvPicPr>
            <a:picLocks noGrp="1" noChangeAspect="1"/>
          </p:cNvPicPr>
          <p:nvPr>
            <p:ph idx="1"/>
          </p:nvPr>
        </p:nvPicPr>
        <p:blipFill>
          <a:blip r:embed="rId3"/>
          <a:stretch>
            <a:fillRect/>
          </a:stretch>
        </p:blipFill>
        <p:spPr>
          <a:xfrm>
            <a:off x="120502" y="0"/>
            <a:ext cx="12071498" cy="4178595"/>
          </a:xfrm>
        </p:spPr>
      </p:pic>
    </p:spTree>
    <p:extLst>
      <p:ext uri="{BB962C8B-B14F-4D97-AF65-F5344CB8AC3E}">
        <p14:creationId xmlns:p14="http://schemas.microsoft.com/office/powerpoint/2010/main" val="2282107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C2B8E7-0704-EB41-BAC7-DD7C12957A33}"/>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03102A47-41BD-1F43-8477-EC77D027BC5A}"/>
              </a:ext>
            </a:extLst>
          </p:cNvPr>
          <p:cNvPicPr>
            <a:picLocks noGrp="1" noChangeAspect="1"/>
          </p:cNvPicPr>
          <p:nvPr>
            <p:ph idx="1"/>
          </p:nvPr>
        </p:nvPicPr>
        <p:blipFill>
          <a:blip r:embed="rId3"/>
          <a:stretch>
            <a:fillRect/>
          </a:stretch>
        </p:blipFill>
        <p:spPr>
          <a:xfrm>
            <a:off x="284421" y="-1"/>
            <a:ext cx="11907579" cy="6422065"/>
          </a:xfrm>
        </p:spPr>
      </p:pic>
    </p:spTree>
    <p:extLst>
      <p:ext uri="{BB962C8B-B14F-4D97-AF65-F5344CB8AC3E}">
        <p14:creationId xmlns:p14="http://schemas.microsoft.com/office/powerpoint/2010/main" val="586009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EB96FC-C25C-9249-B945-729416F9380A}"/>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0D99F4AA-0B05-3440-8659-B6FAB766E1AC}"/>
              </a:ext>
            </a:extLst>
          </p:cNvPr>
          <p:cNvPicPr>
            <a:picLocks noGrp="1" noChangeAspect="1"/>
          </p:cNvPicPr>
          <p:nvPr>
            <p:ph idx="1"/>
          </p:nvPr>
        </p:nvPicPr>
        <p:blipFill>
          <a:blip r:embed="rId3"/>
          <a:stretch>
            <a:fillRect/>
          </a:stretch>
        </p:blipFill>
        <p:spPr>
          <a:xfrm>
            <a:off x="-56351" y="117069"/>
            <a:ext cx="12248352" cy="3136494"/>
          </a:xfrm>
        </p:spPr>
      </p:pic>
    </p:spTree>
    <p:extLst>
      <p:ext uri="{BB962C8B-B14F-4D97-AF65-F5344CB8AC3E}">
        <p14:creationId xmlns:p14="http://schemas.microsoft.com/office/powerpoint/2010/main" val="1711207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9F7076-62C4-5640-981A-7AE20C6B68E7}"/>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895921C6-721D-6444-BE96-D47206699227}"/>
              </a:ext>
            </a:extLst>
          </p:cNvPr>
          <p:cNvPicPr>
            <a:picLocks noGrp="1" noChangeAspect="1"/>
          </p:cNvPicPr>
          <p:nvPr>
            <p:ph idx="1"/>
          </p:nvPr>
        </p:nvPicPr>
        <p:blipFill>
          <a:blip r:embed="rId3"/>
          <a:stretch>
            <a:fillRect/>
          </a:stretch>
        </p:blipFill>
        <p:spPr>
          <a:xfrm>
            <a:off x="387297" y="0"/>
            <a:ext cx="11804703" cy="5603358"/>
          </a:xfrm>
        </p:spPr>
      </p:pic>
    </p:spTree>
    <p:extLst>
      <p:ext uri="{BB962C8B-B14F-4D97-AF65-F5344CB8AC3E}">
        <p14:creationId xmlns:p14="http://schemas.microsoft.com/office/powerpoint/2010/main" val="3202002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75616A-9421-A940-9127-5C24FDFD6351}"/>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id="{A940A09B-329C-674A-A1AC-EA142408ADDB}"/>
              </a:ext>
            </a:extLst>
          </p:cNvPr>
          <p:cNvPicPr>
            <a:picLocks noGrp="1" noChangeAspect="1"/>
          </p:cNvPicPr>
          <p:nvPr>
            <p:ph idx="1"/>
          </p:nvPr>
        </p:nvPicPr>
        <p:blipFill>
          <a:blip r:embed="rId3"/>
          <a:stretch>
            <a:fillRect/>
          </a:stretch>
        </p:blipFill>
        <p:spPr>
          <a:xfrm>
            <a:off x="187765" y="0"/>
            <a:ext cx="12004235" cy="6103088"/>
          </a:xfrm>
        </p:spPr>
      </p:pic>
    </p:spTree>
    <p:extLst>
      <p:ext uri="{BB962C8B-B14F-4D97-AF65-F5344CB8AC3E}">
        <p14:creationId xmlns:p14="http://schemas.microsoft.com/office/powerpoint/2010/main" val="17330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456EAD-30C8-D356-37C2-3F87BAC622D3}"/>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050BC5D5-7954-C7FF-C85E-48F1C13CC0C7}"/>
              </a:ext>
            </a:extLst>
          </p:cNvPr>
          <p:cNvPicPr>
            <a:picLocks noGrp="1" noChangeAspect="1"/>
          </p:cNvPicPr>
          <p:nvPr>
            <p:ph sz="half" idx="1"/>
          </p:nvPr>
        </p:nvPicPr>
        <p:blipFill>
          <a:blip r:embed="rId2"/>
          <a:stretch>
            <a:fillRect/>
          </a:stretch>
        </p:blipFill>
        <p:spPr>
          <a:xfrm>
            <a:off x="0" y="0"/>
            <a:ext cx="5359179" cy="6875930"/>
          </a:xfrm>
        </p:spPr>
      </p:pic>
      <p:pic>
        <p:nvPicPr>
          <p:cNvPr id="8" name="Объект 7">
            <a:extLst>
              <a:ext uri="{FF2B5EF4-FFF2-40B4-BE49-F238E27FC236}">
                <a16:creationId xmlns:a16="http://schemas.microsoft.com/office/drawing/2014/main" id="{0D9AD1F4-AB2B-2B44-8274-74C5647E7E05}"/>
              </a:ext>
            </a:extLst>
          </p:cNvPr>
          <p:cNvPicPr>
            <a:picLocks noGrp="1" noChangeAspect="1"/>
          </p:cNvPicPr>
          <p:nvPr>
            <p:ph sz="half" idx="2"/>
          </p:nvPr>
        </p:nvPicPr>
        <p:blipFill>
          <a:blip r:embed="rId3"/>
          <a:stretch>
            <a:fillRect/>
          </a:stretch>
        </p:blipFill>
        <p:spPr>
          <a:xfrm>
            <a:off x="6761407" y="-55230"/>
            <a:ext cx="5430593" cy="6968460"/>
          </a:xfrm>
        </p:spPr>
      </p:pic>
    </p:spTree>
    <p:extLst>
      <p:ext uri="{BB962C8B-B14F-4D97-AF65-F5344CB8AC3E}">
        <p14:creationId xmlns:p14="http://schemas.microsoft.com/office/powerpoint/2010/main" val="3045613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40FEF7-615C-4A4D-B5AE-1F297F5025C3}"/>
              </a:ext>
            </a:extLst>
          </p:cNvPr>
          <p:cNvSpPr>
            <a:spLocks noGrp="1"/>
          </p:cNvSpPr>
          <p:nvPr>
            <p:ph type="title"/>
          </p:nvPr>
        </p:nvSpPr>
        <p:spPr/>
        <p:txBody>
          <a:bodyPr/>
          <a:lstStyle/>
          <a:p>
            <a:r>
              <a:rPr lang="ru-RU" dirty="0">
                <a:solidFill>
                  <a:srgbClr val="FF0000"/>
                </a:solidFill>
              </a:rPr>
              <a:t>Из недавнего прошлого…</a:t>
            </a:r>
          </a:p>
        </p:txBody>
      </p:sp>
      <p:pic>
        <p:nvPicPr>
          <p:cNvPr id="5" name="Объект 4">
            <a:extLst>
              <a:ext uri="{FF2B5EF4-FFF2-40B4-BE49-F238E27FC236}">
                <a16:creationId xmlns:a16="http://schemas.microsoft.com/office/drawing/2014/main" id="{CB2439A1-BE73-3344-B53F-0E0CD4160AC0}"/>
              </a:ext>
            </a:extLst>
          </p:cNvPr>
          <p:cNvPicPr>
            <a:picLocks noGrp="1" noChangeAspect="1"/>
          </p:cNvPicPr>
          <p:nvPr>
            <p:ph idx="1"/>
          </p:nvPr>
        </p:nvPicPr>
        <p:blipFill>
          <a:blip r:embed="rId3"/>
          <a:stretch>
            <a:fillRect/>
          </a:stretch>
        </p:blipFill>
        <p:spPr>
          <a:xfrm>
            <a:off x="823314" y="1808401"/>
            <a:ext cx="10290191" cy="4281180"/>
          </a:xfrm>
        </p:spPr>
      </p:pic>
      <p:pic>
        <p:nvPicPr>
          <p:cNvPr id="4" name="Рисунок 3">
            <a:extLst>
              <a:ext uri="{FF2B5EF4-FFF2-40B4-BE49-F238E27FC236}">
                <a16:creationId xmlns:a16="http://schemas.microsoft.com/office/drawing/2014/main" id="{DE9E7731-F9B6-23A1-39DB-8DE232C966D6}"/>
              </a:ext>
            </a:extLst>
          </p:cNvPr>
          <p:cNvPicPr>
            <a:picLocks noChangeAspect="1"/>
          </p:cNvPicPr>
          <p:nvPr/>
        </p:nvPicPr>
        <p:blipFill>
          <a:blip r:embed="rId4"/>
          <a:stretch>
            <a:fillRect/>
          </a:stretch>
        </p:blipFill>
        <p:spPr>
          <a:xfrm>
            <a:off x="10843060" y="23730"/>
            <a:ext cx="1343212" cy="1171739"/>
          </a:xfrm>
          <a:prstGeom prst="rect">
            <a:avLst/>
          </a:prstGeom>
        </p:spPr>
      </p:pic>
    </p:spTree>
    <p:extLst>
      <p:ext uri="{BB962C8B-B14F-4D97-AF65-F5344CB8AC3E}">
        <p14:creationId xmlns:p14="http://schemas.microsoft.com/office/powerpoint/2010/main" val="2256514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4766A4-17D2-A142-906E-2D90B32DE069}"/>
              </a:ext>
            </a:extLst>
          </p:cNvPr>
          <p:cNvSpPr>
            <a:spLocks noGrp="1"/>
          </p:cNvSpPr>
          <p:nvPr>
            <p:ph type="title"/>
          </p:nvPr>
        </p:nvSpPr>
        <p:spPr/>
        <p:txBody>
          <a:bodyPr/>
          <a:lstStyle/>
          <a:p>
            <a:r>
              <a:rPr lang="en-US" dirty="0"/>
              <a:t> </a:t>
            </a:r>
            <a:endParaRPr lang="ru-RU" dirty="0"/>
          </a:p>
        </p:txBody>
      </p:sp>
      <p:pic>
        <p:nvPicPr>
          <p:cNvPr id="5" name="Объект 4">
            <a:extLst>
              <a:ext uri="{FF2B5EF4-FFF2-40B4-BE49-F238E27FC236}">
                <a16:creationId xmlns:a16="http://schemas.microsoft.com/office/drawing/2014/main" id="{872ADDA6-4CCE-CF44-8C20-A9145BD645D8}"/>
              </a:ext>
            </a:extLst>
          </p:cNvPr>
          <p:cNvPicPr>
            <a:picLocks noGrp="1" noChangeAspect="1"/>
          </p:cNvPicPr>
          <p:nvPr>
            <p:ph idx="1"/>
          </p:nvPr>
        </p:nvPicPr>
        <p:blipFill>
          <a:blip r:embed="rId3"/>
          <a:stretch>
            <a:fillRect/>
          </a:stretch>
        </p:blipFill>
        <p:spPr>
          <a:xfrm>
            <a:off x="1" y="-1"/>
            <a:ext cx="12192000" cy="6236579"/>
          </a:xfrm>
        </p:spPr>
      </p:pic>
    </p:spTree>
    <p:extLst>
      <p:ext uri="{BB962C8B-B14F-4D97-AF65-F5344CB8AC3E}">
        <p14:creationId xmlns:p14="http://schemas.microsoft.com/office/powerpoint/2010/main" val="3528476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1CF101-90D6-EBD2-29E6-93C46968B12D}"/>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A22AFE13-49A4-516E-0F3E-A1B1B5F7ACB9}"/>
              </a:ext>
            </a:extLst>
          </p:cNvPr>
          <p:cNvPicPr>
            <a:picLocks noGrp="1" noChangeAspect="1"/>
          </p:cNvPicPr>
          <p:nvPr>
            <p:ph sz="half" idx="1"/>
          </p:nvPr>
        </p:nvPicPr>
        <p:blipFill>
          <a:blip r:embed="rId2"/>
          <a:stretch>
            <a:fillRect/>
          </a:stretch>
        </p:blipFill>
        <p:spPr>
          <a:xfrm>
            <a:off x="-1" y="2540001"/>
            <a:ext cx="6065115" cy="4399127"/>
          </a:xfrm>
        </p:spPr>
      </p:pic>
      <p:pic>
        <p:nvPicPr>
          <p:cNvPr id="8" name="Объект 7">
            <a:extLst>
              <a:ext uri="{FF2B5EF4-FFF2-40B4-BE49-F238E27FC236}">
                <a16:creationId xmlns:a16="http://schemas.microsoft.com/office/drawing/2014/main" id="{22ABD632-4D1B-139B-533B-F688AF918932}"/>
              </a:ext>
            </a:extLst>
          </p:cNvPr>
          <p:cNvPicPr>
            <a:picLocks noGrp="1" noChangeAspect="1"/>
          </p:cNvPicPr>
          <p:nvPr>
            <p:ph sz="half" idx="2"/>
          </p:nvPr>
        </p:nvPicPr>
        <p:blipFill>
          <a:blip r:embed="rId3"/>
          <a:stretch>
            <a:fillRect/>
          </a:stretch>
        </p:blipFill>
        <p:spPr>
          <a:xfrm>
            <a:off x="6134515" y="-1"/>
            <a:ext cx="6057485" cy="4428877"/>
          </a:xfrm>
        </p:spPr>
      </p:pic>
    </p:spTree>
    <p:extLst>
      <p:ext uri="{BB962C8B-B14F-4D97-AF65-F5344CB8AC3E}">
        <p14:creationId xmlns:p14="http://schemas.microsoft.com/office/powerpoint/2010/main" val="902583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3676" b="3676"/>
          <a:stretch/>
        </p:blipFill>
        <p:spPr>
          <a:xfrm>
            <a:off x="0" y="0"/>
            <a:ext cx="12249481" cy="6858001"/>
          </a:xfrm>
          <a:prstGeom prst="rect">
            <a:avLst/>
          </a:prstGeom>
        </p:spPr>
      </p:pic>
    </p:spTree>
    <p:extLst>
      <p:ext uri="{BB962C8B-B14F-4D97-AF65-F5344CB8AC3E}">
        <p14:creationId xmlns:p14="http://schemas.microsoft.com/office/powerpoint/2010/main" val="2489277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3519" b="3519"/>
          <a:stretch/>
        </p:blipFill>
        <p:spPr>
          <a:xfrm>
            <a:off x="0" y="0"/>
            <a:ext cx="12219148" cy="6858000"/>
          </a:xfrm>
          <a:prstGeom prst="rect">
            <a:avLst/>
          </a:prstGeom>
        </p:spPr>
      </p:pic>
    </p:spTree>
    <p:extLst>
      <p:ext uri="{BB962C8B-B14F-4D97-AF65-F5344CB8AC3E}">
        <p14:creationId xmlns:p14="http://schemas.microsoft.com/office/powerpoint/2010/main" val="1349815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612" b="3612"/>
          <a:stretch/>
        </p:blipFill>
        <p:spPr>
          <a:xfrm>
            <a:off x="0" y="0"/>
            <a:ext cx="12192000" cy="6858000"/>
          </a:xfrm>
          <a:prstGeom prst="rect">
            <a:avLst/>
          </a:prstGeom>
        </p:spPr>
      </p:pic>
    </p:spTree>
    <p:extLst>
      <p:ext uri="{BB962C8B-B14F-4D97-AF65-F5344CB8AC3E}">
        <p14:creationId xmlns:p14="http://schemas.microsoft.com/office/powerpoint/2010/main" val="3376982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362" b="3362"/>
          <a:stretch/>
        </p:blipFill>
        <p:spPr>
          <a:xfrm>
            <a:off x="0" y="-118539"/>
            <a:ext cx="12539178" cy="6976539"/>
          </a:xfrm>
          <a:prstGeom prst="rect">
            <a:avLst/>
          </a:prstGeom>
        </p:spPr>
      </p:pic>
    </p:spTree>
    <p:extLst>
      <p:ext uri="{BB962C8B-B14F-4D97-AF65-F5344CB8AC3E}">
        <p14:creationId xmlns:p14="http://schemas.microsoft.com/office/powerpoint/2010/main" val="2092240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762" b="3762"/>
          <a:stretch/>
        </p:blipFill>
        <p:spPr>
          <a:xfrm>
            <a:off x="0" y="0"/>
            <a:ext cx="12192000" cy="6858000"/>
          </a:xfrm>
          <a:prstGeom prst="rect">
            <a:avLst/>
          </a:prstGeom>
        </p:spPr>
      </p:pic>
    </p:spTree>
    <p:extLst>
      <p:ext uri="{BB962C8B-B14F-4D97-AF65-F5344CB8AC3E}">
        <p14:creationId xmlns:p14="http://schemas.microsoft.com/office/powerpoint/2010/main" val="245076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3622" b="3622"/>
          <a:stretch/>
        </p:blipFill>
        <p:spPr>
          <a:xfrm>
            <a:off x="0" y="1017"/>
            <a:ext cx="12192000" cy="6855968"/>
          </a:xfrm>
          <a:prstGeom prst="rect">
            <a:avLst/>
          </a:prstGeom>
        </p:spPr>
      </p:pic>
    </p:spTree>
    <p:extLst>
      <p:ext uri="{BB962C8B-B14F-4D97-AF65-F5344CB8AC3E}">
        <p14:creationId xmlns:p14="http://schemas.microsoft.com/office/powerpoint/2010/main" val="1902402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2644" b="3209"/>
          <a:stretch/>
        </p:blipFill>
        <p:spPr>
          <a:xfrm>
            <a:off x="-1" y="0"/>
            <a:ext cx="12192001" cy="6857999"/>
          </a:xfrm>
          <a:prstGeom prst="rect">
            <a:avLst/>
          </a:prstGeom>
        </p:spPr>
      </p:pic>
    </p:spTree>
    <p:extLst>
      <p:ext uri="{BB962C8B-B14F-4D97-AF65-F5344CB8AC3E}">
        <p14:creationId xmlns:p14="http://schemas.microsoft.com/office/powerpoint/2010/main" val="414107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FBE9F1-376E-9C1B-792E-19B9CF3078A7}"/>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FF1A684B-6D0A-8C6A-009A-21A43AF10542}"/>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863F4CF1-2D5E-F7A0-423C-64C85E939A55}"/>
              </a:ext>
            </a:extLst>
          </p:cNvPr>
          <p:cNvPicPr>
            <a:picLocks noChangeAspect="1"/>
          </p:cNvPicPr>
          <p:nvPr/>
        </p:nvPicPr>
        <p:blipFill>
          <a:blip r:embed="rId2"/>
          <a:stretch>
            <a:fillRect/>
          </a:stretch>
        </p:blipFill>
        <p:spPr>
          <a:xfrm>
            <a:off x="0" y="1719"/>
            <a:ext cx="12192000" cy="6854561"/>
          </a:xfrm>
          <a:prstGeom prst="rect">
            <a:avLst/>
          </a:prstGeom>
        </p:spPr>
      </p:pic>
    </p:spTree>
    <p:extLst>
      <p:ext uri="{BB962C8B-B14F-4D97-AF65-F5344CB8AC3E}">
        <p14:creationId xmlns:p14="http://schemas.microsoft.com/office/powerpoint/2010/main" val="2132383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309" b="3309"/>
          <a:stretch/>
        </p:blipFill>
        <p:spPr>
          <a:xfrm>
            <a:off x="-112296" y="-63166"/>
            <a:ext cx="12304295" cy="6921166"/>
          </a:xfrm>
          <a:prstGeom prst="rect">
            <a:avLst/>
          </a:prstGeom>
        </p:spPr>
      </p:pic>
    </p:spTree>
    <p:extLst>
      <p:ext uri="{BB962C8B-B14F-4D97-AF65-F5344CB8AC3E}">
        <p14:creationId xmlns:p14="http://schemas.microsoft.com/office/powerpoint/2010/main" val="1820278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911" b="3911"/>
          <a:stretch/>
        </p:blipFill>
        <p:spPr>
          <a:xfrm>
            <a:off x="0" y="0"/>
            <a:ext cx="12192000" cy="6858000"/>
          </a:xfrm>
          <a:prstGeom prst="rect">
            <a:avLst/>
          </a:prstGeom>
        </p:spPr>
      </p:pic>
    </p:spTree>
    <p:extLst>
      <p:ext uri="{BB962C8B-B14F-4D97-AF65-F5344CB8AC3E}">
        <p14:creationId xmlns:p14="http://schemas.microsoft.com/office/powerpoint/2010/main" val="502029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 t="3307" r="1574" b="7150"/>
          <a:stretch/>
        </p:blipFill>
        <p:spPr>
          <a:xfrm>
            <a:off x="-50088" y="32083"/>
            <a:ext cx="12119403" cy="6825917"/>
          </a:xfrm>
          <a:prstGeom prst="rect">
            <a:avLst/>
          </a:prstGeom>
          <a:ln>
            <a:noFill/>
          </a:ln>
        </p:spPr>
      </p:pic>
    </p:spTree>
    <p:extLst>
      <p:ext uri="{BB962C8B-B14F-4D97-AF65-F5344CB8AC3E}">
        <p14:creationId xmlns:p14="http://schemas.microsoft.com/office/powerpoint/2010/main" val="818569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43647B-E547-4386-C57A-68672613704B}"/>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12B1D319-5EFE-59C2-2123-97D1614DACE4}"/>
              </a:ext>
            </a:extLst>
          </p:cNvPr>
          <p:cNvPicPr>
            <a:picLocks noGrp="1" noChangeAspect="1"/>
          </p:cNvPicPr>
          <p:nvPr>
            <p:ph idx="1"/>
          </p:nvPr>
        </p:nvPicPr>
        <p:blipFill>
          <a:blip r:embed="rId2"/>
          <a:stretch>
            <a:fillRect/>
          </a:stretch>
        </p:blipFill>
        <p:spPr>
          <a:xfrm>
            <a:off x="2145122" y="-53257"/>
            <a:ext cx="6978096" cy="6911257"/>
          </a:xfrm>
        </p:spPr>
      </p:pic>
      <p:pic>
        <p:nvPicPr>
          <p:cNvPr id="4" name="Рисунок 3">
            <a:extLst>
              <a:ext uri="{FF2B5EF4-FFF2-40B4-BE49-F238E27FC236}">
                <a16:creationId xmlns:a16="http://schemas.microsoft.com/office/drawing/2014/main" id="{CD751F8D-EFAA-5CB6-B7EE-036DA4D8083A}"/>
              </a:ext>
            </a:extLst>
          </p:cNvPr>
          <p:cNvPicPr>
            <a:picLocks noChangeAspect="1"/>
          </p:cNvPicPr>
          <p:nvPr/>
        </p:nvPicPr>
        <p:blipFill>
          <a:blip r:embed="rId3"/>
          <a:stretch>
            <a:fillRect/>
          </a:stretch>
        </p:blipFill>
        <p:spPr>
          <a:xfrm>
            <a:off x="10871639" y="41104"/>
            <a:ext cx="1286054" cy="1228896"/>
          </a:xfrm>
          <a:prstGeom prst="rect">
            <a:avLst/>
          </a:prstGeom>
        </p:spPr>
      </p:pic>
    </p:spTree>
    <p:extLst>
      <p:ext uri="{BB962C8B-B14F-4D97-AF65-F5344CB8AC3E}">
        <p14:creationId xmlns:p14="http://schemas.microsoft.com/office/powerpoint/2010/main" val="3341834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5A129D4F-236D-4FC0-8356-CC53671F1E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647" t="5120" b="5393"/>
          <a:stretch/>
        </p:blipFill>
        <p:spPr>
          <a:xfrm>
            <a:off x="0" y="-12700"/>
            <a:ext cx="12196306" cy="6870700"/>
          </a:xfrm>
          <a:prstGeom prst="rect">
            <a:avLst/>
          </a:prstGeom>
        </p:spPr>
      </p:pic>
      <p:pic>
        <p:nvPicPr>
          <p:cNvPr id="9" name="Рисунок 8">
            <a:extLst>
              <a:ext uri="{FF2B5EF4-FFF2-40B4-BE49-F238E27FC236}">
                <a16:creationId xmlns:a16="http://schemas.microsoft.com/office/drawing/2014/main" id="{EDAA326F-907F-4308-834C-BFA52916A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0102" y="3171985"/>
            <a:ext cx="4359941" cy="384388"/>
          </a:xfrm>
          <a:prstGeom prst="rect">
            <a:avLst/>
          </a:prstGeom>
        </p:spPr>
      </p:pic>
      <p:sp>
        <p:nvSpPr>
          <p:cNvPr id="7" name="Rectangle 6"/>
          <p:cNvSpPr/>
          <p:nvPr/>
        </p:nvSpPr>
        <p:spPr>
          <a:xfrm>
            <a:off x="5850803" y="3686837"/>
            <a:ext cx="490397" cy="155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50">
              <a:latin typeface="Akrobat Light" panose="00000500000000000000" pitchFamily="50" charset="-52"/>
            </a:endParaRPr>
          </a:p>
        </p:txBody>
      </p:sp>
      <p:pic>
        <p:nvPicPr>
          <p:cNvPr id="8" name="Рисунок 7">
            <a:extLst>
              <a:ext uri="{FF2B5EF4-FFF2-40B4-BE49-F238E27FC236}">
                <a16:creationId xmlns:a16="http://schemas.microsoft.com/office/drawing/2014/main" id="{A140862F-8315-4894-B35C-7FA265218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242" y="250200"/>
            <a:ext cx="1232664" cy="1334283"/>
          </a:xfrm>
          <a:prstGeom prst="rect">
            <a:avLst/>
          </a:prstGeom>
        </p:spPr>
      </p:pic>
      <p:sp>
        <p:nvSpPr>
          <p:cNvPr id="10" name="TextBox 9"/>
          <p:cNvSpPr txBox="1"/>
          <p:nvPr/>
        </p:nvSpPr>
        <p:spPr>
          <a:xfrm>
            <a:off x="3862746" y="3120091"/>
            <a:ext cx="4310795" cy="477054"/>
          </a:xfrm>
          <a:prstGeom prst="rect">
            <a:avLst/>
          </a:prstGeom>
          <a:noFill/>
        </p:spPr>
        <p:txBody>
          <a:bodyPr wrap="none">
            <a:spAutoFit/>
          </a:bodyPr>
          <a:lstStyle/>
          <a:p>
            <a:pPr algn="r">
              <a:defRPr/>
            </a:pPr>
            <a:r>
              <a:rPr lang="ru-RU" sz="2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СПАСИБО ЗА ВНИМАНИЕ</a:t>
            </a:r>
            <a:endParaRPr lang="en-US" sz="25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Рисунок 2">
            <a:extLst>
              <a:ext uri="{FF2B5EF4-FFF2-40B4-BE49-F238E27FC236}">
                <a16:creationId xmlns:a16="http://schemas.microsoft.com/office/drawing/2014/main" id="{C5687C53-ED58-FD14-B94C-C7C70240EF0C}"/>
              </a:ext>
            </a:extLst>
          </p:cNvPr>
          <p:cNvPicPr>
            <a:picLocks noChangeAspect="1"/>
          </p:cNvPicPr>
          <p:nvPr/>
        </p:nvPicPr>
        <p:blipFill>
          <a:blip r:embed="rId7"/>
          <a:stretch>
            <a:fillRect/>
          </a:stretch>
        </p:blipFill>
        <p:spPr>
          <a:xfrm>
            <a:off x="10539397" y="-21266"/>
            <a:ext cx="1652604" cy="1446028"/>
          </a:xfrm>
          <a:prstGeom prst="rect">
            <a:avLst/>
          </a:prstGeom>
        </p:spPr>
      </p:pic>
    </p:spTree>
    <p:extLst>
      <p:ext uri="{BB962C8B-B14F-4D97-AF65-F5344CB8AC3E}">
        <p14:creationId xmlns:p14="http://schemas.microsoft.com/office/powerpoint/2010/main" val="403601989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FBEC5B-5420-8A63-229F-22B063BD25EE}"/>
              </a:ext>
            </a:extLst>
          </p:cNvPr>
          <p:cNvSpPr>
            <a:spLocks noGrp="1"/>
          </p:cNvSpPr>
          <p:nvPr>
            <p:ph type="title"/>
          </p:nvPr>
        </p:nvSpPr>
        <p:spPr>
          <a:xfrm>
            <a:off x="461175" y="0"/>
            <a:ext cx="10018643" cy="2695492"/>
          </a:xfrm>
        </p:spPr>
        <p:txBody>
          <a:bodyPr>
            <a:noAutofit/>
          </a:bodyPr>
          <a:lstStyle/>
          <a:p>
            <a:r>
              <a:rPr lang="ru-RU" sz="2800" b="0" i="0" dirty="0">
                <a:solidFill>
                  <a:schemeClr val="tx1"/>
                </a:solidFill>
                <a:effectLst/>
                <a:latin typeface="Body font"/>
              </a:rPr>
              <a:t>До вступления в силу </a:t>
            </a:r>
            <a:r>
              <a:rPr lang="ru-RU" sz="2800" b="0" i="0" strike="noStrike" dirty="0">
                <a:solidFill>
                  <a:schemeClr val="tx1"/>
                </a:solidFill>
                <a:effectLst/>
                <a:latin typeface="Body font"/>
                <a:hlinkClick r:id="rId2">
                  <a:extLst>
                    <a:ext uri="{A12FA001-AC4F-418D-AE19-62706E023703}">
                      <ahyp:hlinkClr xmlns:ahyp="http://schemas.microsoft.com/office/drawing/2018/hyperlinkcolor" val="tx"/>
                    </a:ext>
                  </a:extLst>
                </a:hlinkClick>
              </a:rPr>
              <a:t>действующих Правил регистрации </a:t>
            </a:r>
            <a:r>
              <a:rPr lang="ru-RU" sz="2800" b="0" i="0" dirty="0">
                <a:solidFill>
                  <a:schemeClr val="tx1"/>
                </a:solidFill>
                <a:effectLst/>
                <a:latin typeface="Body font"/>
              </a:rPr>
              <a:t>все медицинские изделия делились на «</a:t>
            </a:r>
            <a:r>
              <a:rPr lang="ru-RU" sz="2800" b="1" i="0" dirty="0">
                <a:solidFill>
                  <a:schemeClr val="tx1"/>
                </a:solidFill>
                <a:effectLst/>
                <a:latin typeface="Body font"/>
              </a:rPr>
              <a:t>изделия медицинского назначения</a:t>
            </a:r>
            <a:r>
              <a:rPr lang="ru-RU" sz="2800" b="0" i="0" dirty="0">
                <a:solidFill>
                  <a:schemeClr val="tx1"/>
                </a:solidFill>
                <a:effectLst/>
                <a:latin typeface="Body font"/>
              </a:rPr>
              <a:t>» и «</a:t>
            </a:r>
            <a:r>
              <a:rPr lang="ru-RU" sz="2800" b="1" i="0" dirty="0">
                <a:solidFill>
                  <a:schemeClr val="tx1"/>
                </a:solidFill>
                <a:effectLst/>
                <a:latin typeface="Body font"/>
              </a:rPr>
              <a:t>медицинскую технику</a:t>
            </a:r>
            <a:r>
              <a:rPr lang="ru-RU" sz="2800" b="0" i="0" dirty="0">
                <a:solidFill>
                  <a:schemeClr val="tx1"/>
                </a:solidFill>
                <a:effectLst/>
                <a:latin typeface="Body font"/>
              </a:rPr>
              <a:t>». Это деление имело отражение в особенностях регистрации. На сегодня такое деление условно и еще имеет место в силу инерционности в принятии нормативных документов в сфере обращения медицинских изделий. Так, понятие «медицинская техника» еще используется в регламентировании такого аспекта как  </a:t>
            </a:r>
            <a:r>
              <a:rPr lang="ru-RU" sz="2800" b="0" i="0" strike="noStrike" dirty="0">
                <a:solidFill>
                  <a:schemeClr val="tx1"/>
                </a:solidFill>
                <a:effectLst/>
                <a:latin typeface="Body font"/>
                <a:hlinkClick r:id="rId3">
                  <a:extLst>
                    <a:ext uri="{A12FA001-AC4F-418D-AE19-62706E023703}">
                      <ahyp:hlinkClr xmlns:ahyp="http://schemas.microsoft.com/office/drawing/2018/hyperlinkcolor" val="tx"/>
                    </a:ext>
                  </a:extLst>
                </a:hlinkClick>
              </a:rPr>
              <a:t>лицензирование технического обслуживания некоторых медицинских изделий:</a:t>
            </a:r>
            <a:r>
              <a:rPr lang="ru-RU" sz="2800" b="0" i="0" dirty="0">
                <a:solidFill>
                  <a:schemeClr val="tx1"/>
                </a:solidFill>
                <a:effectLst/>
                <a:latin typeface="Body font"/>
              </a:rPr>
              <a:t> тех, что относятся к этой категории.</a:t>
            </a:r>
            <a:br>
              <a:rPr lang="ru-RU" sz="2800" dirty="0">
                <a:solidFill>
                  <a:schemeClr val="tx1"/>
                </a:solidFill>
              </a:rPr>
            </a:br>
            <a:r>
              <a:rPr lang="ru-RU" sz="2800" b="0" i="0" dirty="0">
                <a:solidFill>
                  <a:schemeClr val="tx1"/>
                </a:solidFill>
                <a:effectLst/>
                <a:latin typeface="Body font"/>
              </a:rPr>
              <a:t>В силу этого, под задачей по получению регистрационного удостоверения на изделие медицинского назначения и/или медицинскую технику имеется в виду оформление РУ на медицинское изделие!</a:t>
            </a:r>
            <a:endParaRPr lang="ru-RU" sz="2800" dirty="0">
              <a:solidFill>
                <a:schemeClr val="tx1"/>
              </a:solidFill>
            </a:endParaRPr>
          </a:p>
        </p:txBody>
      </p:sp>
      <p:sp>
        <p:nvSpPr>
          <p:cNvPr id="3" name="Объект 2">
            <a:extLst>
              <a:ext uri="{FF2B5EF4-FFF2-40B4-BE49-F238E27FC236}">
                <a16:creationId xmlns:a16="http://schemas.microsoft.com/office/drawing/2014/main" id="{6501D30F-BF2B-98B2-A526-F1A4923419AA}"/>
              </a:ext>
            </a:extLst>
          </p:cNvPr>
          <p:cNvSpPr>
            <a:spLocks noGrp="1"/>
          </p:cNvSpPr>
          <p:nvPr>
            <p:ph idx="1"/>
          </p:nvPr>
        </p:nvSpPr>
        <p:spPr>
          <a:xfrm>
            <a:off x="677333" y="2160589"/>
            <a:ext cx="10494249" cy="3880773"/>
          </a:xfrm>
        </p:spPr>
        <p:txBody>
          <a:bodyPr/>
          <a:lstStyle/>
          <a:p>
            <a:r>
              <a:rPr lang="ru-RU" dirty="0"/>
              <a:t> </a:t>
            </a:r>
          </a:p>
        </p:txBody>
      </p:sp>
      <p:pic>
        <p:nvPicPr>
          <p:cNvPr id="5" name="Рисунок 4">
            <a:extLst>
              <a:ext uri="{FF2B5EF4-FFF2-40B4-BE49-F238E27FC236}">
                <a16:creationId xmlns:a16="http://schemas.microsoft.com/office/drawing/2014/main" id="{F9052A76-9994-A930-FE79-D53C343AF0BD}"/>
              </a:ext>
            </a:extLst>
          </p:cNvPr>
          <p:cNvPicPr>
            <a:picLocks noChangeAspect="1"/>
          </p:cNvPicPr>
          <p:nvPr/>
        </p:nvPicPr>
        <p:blipFill>
          <a:blip r:embed="rId4"/>
          <a:stretch>
            <a:fillRect/>
          </a:stretch>
        </p:blipFill>
        <p:spPr>
          <a:xfrm>
            <a:off x="10867840" y="0"/>
            <a:ext cx="1324160" cy="1162212"/>
          </a:xfrm>
          <a:prstGeom prst="rect">
            <a:avLst/>
          </a:prstGeom>
        </p:spPr>
      </p:pic>
    </p:spTree>
    <p:extLst>
      <p:ext uri="{BB962C8B-B14F-4D97-AF65-F5344CB8AC3E}">
        <p14:creationId xmlns:p14="http://schemas.microsoft.com/office/powerpoint/2010/main" val="178002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150109-60C1-104F-9777-F7CD2CDD2DA5}"/>
              </a:ext>
            </a:extLst>
          </p:cNvPr>
          <p:cNvSpPr>
            <a:spLocks noGrp="1"/>
          </p:cNvSpPr>
          <p:nvPr>
            <p:ph type="title"/>
          </p:nvPr>
        </p:nvSpPr>
        <p:spPr>
          <a:xfrm>
            <a:off x="677333" y="437321"/>
            <a:ext cx="10112585" cy="2808449"/>
          </a:xfrm>
        </p:spPr>
        <p:txBody>
          <a:bodyPr>
            <a:noAutofit/>
          </a:bodyPr>
          <a:lstStyle/>
          <a:p>
            <a:pPr>
              <a:spcAft>
                <a:spcPts val="1500"/>
              </a:spcAft>
            </a:pPr>
            <a:r>
              <a:rPr lang="ru-RU" sz="2400" b="0" i="0" dirty="0">
                <a:solidFill>
                  <a:schemeClr val="tx1"/>
                </a:solidFill>
                <a:effectLst/>
                <a:latin typeface="Body font"/>
              </a:rPr>
              <a:t>Кроме того, при таможенном оформлении импорта / экспорта медизделий в рамках ЕАЭС, часто используется термин «</a:t>
            </a:r>
            <a:r>
              <a:rPr lang="ru-RU" sz="2400" b="1" i="0" dirty="0">
                <a:solidFill>
                  <a:schemeClr val="tx1"/>
                </a:solidFill>
                <a:effectLst/>
                <a:latin typeface="Body font"/>
              </a:rPr>
              <a:t>медицинское оборудование</a:t>
            </a:r>
            <a:r>
              <a:rPr lang="ru-RU" sz="2400" b="0" i="0" dirty="0">
                <a:solidFill>
                  <a:schemeClr val="tx1"/>
                </a:solidFill>
                <a:effectLst/>
                <a:latin typeface="Body font"/>
              </a:rPr>
              <a:t>». В декларациях указываются коды ТН ВЭД ЕАЭС (товарной номенклатуры внешнеэкономической деятельности Евразийского экономического союза). Поэтому для обращения медицинского изделия не только на территории РФ, но и в пределах стран ЕАЭС, необходимо оформлять регистрационное удостоверение на медицинское оборудование </a:t>
            </a:r>
            <a:r>
              <a:rPr lang="ru-RU" sz="2400" b="0" i="0" u="none" strike="noStrike" dirty="0">
                <a:solidFill>
                  <a:schemeClr val="tx1"/>
                </a:solidFill>
                <a:effectLst/>
                <a:latin typeface="Body font"/>
                <a:hlinkClick r:id="rId2">
                  <a:extLst>
                    <a:ext uri="{A12FA001-AC4F-418D-AE19-62706E023703}">
                      <ahyp:hlinkClr xmlns:ahyp="http://schemas.microsoft.com/office/drawing/2018/hyperlinkcolor" val="tx"/>
                    </a:ext>
                  </a:extLst>
                </a:hlinkClick>
              </a:rPr>
              <a:t>по правилам ЕАЭС.</a:t>
            </a:r>
            <a:br>
              <a:rPr lang="ru-RU" sz="2400" b="0" i="0" dirty="0">
                <a:solidFill>
                  <a:schemeClr val="tx1"/>
                </a:solidFill>
                <a:effectLst/>
                <a:latin typeface="Body font"/>
              </a:rPr>
            </a:br>
            <a:r>
              <a:rPr lang="ru-RU" sz="2400" b="0" i="0" dirty="0">
                <a:solidFill>
                  <a:schemeClr val="tx1"/>
                </a:solidFill>
                <a:effectLst/>
                <a:latin typeface="Body font"/>
              </a:rPr>
              <a:t>Некоторые участники рынка называют этот документ регистрационным удостоверением Минздрава. Вероятно, потому, что согласно Положению о Федеральной службе по надзору в сфере здравоохранения, Росздравнадзор находится в ведении Министерства здравоохранения.</a:t>
            </a:r>
            <a:br>
              <a:rPr lang="ru-RU" sz="2400" b="0" i="0" dirty="0">
                <a:solidFill>
                  <a:schemeClr val="tx1"/>
                </a:solidFill>
                <a:effectLst/>
                <a:latin typeface="Body font"/>
              </a:rPr>
            </a:br>
            <a:endParaRPr lang="ru-RU" sz="2400" dirty="0">
              <a:solidFill>
                <a:schemeClr val="tx1"/>
              </a:solidFill>
            </a:endParaRPr>
          </a:p>
        </p:txBody>
      </p:sp>
      <p:pic>
        <p:nvPicPr>
          <p:cNvPr id="5" name="Объект 4">
            <a:extLst>
              <a:ext uri="{FF2B5EF4-FFF2-40B4-BE49-F238E27FC236}">
                <a16:creationId xmlns:a16="http://schemas.microsoft.com/office/drawing/2014/main" id="{F6B525E4-3C24-792C-9923-73F70F12A099}"/>
              </a:ext>
            </a:extLst>
          </p:cNvPr>
          <p:cNvPicPr>
            <a:picLocks noGrp="1" noChangeAspect="1"/>
          </p:cNvPicPr>
          <p:nvPr>
            <p:ph idx="1"/>
          </p:nvPr>
        </p:nvPicPr>
        <p:blipFill>
          <a:blip r:embed="rId3"/>
          <a:stretch>
            <a:fillRect/>
          </a:stretch>
        </p:blipFill>
        <p:spPr>
          <a:xfrm>
            <a:off x="10915472" y="0"/>
            <a:ext cx="1276528" cy="1257475"/>
          </a:xfrm>
        </p:spPr>
      </p:pic>
    </p:spTree>
    <p:extLst>
      <p:ext uri="{BB962C8B-B14F-4D97-AF65-F5344CB8AC3E}">
        <p14:creationId xmlns:p14="http://schemas.microsoft.com/office/powerpoint/2010/main" val="354053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167F39-7FC1-F7DF-89C2-6789630AECF2}"/>
              </a:ext>
            </a:extLst>
          </p:cNvPr>
          <p:cNvSpPr>
            <a:spLocks noGrp="1"/>
          </p:cNvSpPr>
          <p:nvPr>
            <p:ph type="title"/>
          </p:nvPr>
        </p:nvSpPr>
        <p:spPr>
          <a:xfrm>
            <a:off x="677334" y="56743"/>
            <a:ext cx="8596668" cy="1320800"/>
          </a:xfrm>
        </p:spPr>
        <p:txBody>
          <a:bodyPr>
            <a:normAutofit fontScale="90000"/>
          </a:bodyPr>
          <a:lstStyle/>
          <a:p>
            <a:pPr>
              <a:spcAft>
                <a:spcPts val="1260"/>
              </a:spcAft>
            </a:pPr>
            <a:r>
              <a:rPr lang="ru-RU" sz="2700" b="0" i="0" dirty="0">
                <a:solidFill>
                  <a:srgbClr val="15243D"/>
                </a:solidFill>
                <a:effectLst/>
                <a:latin typeface="Body font"/>
              </a:rPr>
              <a:t>Оформлять РУ </a:t>
            </a:r>
            <a:r>
              <a:rPr lang="ru-RU" b="1" i="0" dirty="0">
                <a:solidFill>
                  <a:srgbClr val="FF0000"/>
                </a:solidFill>
                <a:effectLst/>
                <a:latin typeface="Body font"/>
              </a:rPr>
              <a:t>не требуется </a:t>
            </a:r>
            <a:r>
              <a:rPr lang="ru-RU" sz="2700" b="0" i="0" dirty="0">
                <a:solidFill>
                  <a:srgbClr val="15243D"/>
                </a:solidFill>
                <a:effectLst/>
                <a:latin typeface="Body font"/>
              </a:rPr>
              <a:t>для:</a:t>
            </a:r>
            <a:br>
              <a:rPr lang="ru-RU" sz="2700" b="0" i="0" dirty="0">
                <a:solidFill>
                  <a:srgbClr val="15243D"/>
                </a:solidFill>
                <a:effectLst/>
                <a:latin typeface="Body font"/>
              </a:rPr>
            </a:br>
            <a:br>
              <a:rPr lang="ru-RU" sz="2700" b="0" i="0" dirty="0">
                <a:solidFill>
                  <a:srgbClr val="15243D"/>
                </a:solidFill>
                <a:effectLst/>
                <a:latin typeface="Body font"/>
              </a:rPr>
            </a:br>
            <a:r>
              <a:rPr lang="ru-RU" sz="2700" b="0" i="0" dirty="0">
                <a:solidFill>
                  <a:srgbClr val="15243D"/>
                </a:solidFill>
                <a:effectLst/>
                <a:latin typeface="Body font"/>
              </a:rPr>
              <a:t>1.Изделий, которые </a:t>
            </a:r>
            <a:r>
              <a:rPr lang="ru-RU" sz="2700" b="1" i="0" dirty="0">
                <a:solidFill>
                  <a:srgbClr val="15243D"/>
                </a:solidFill>
                <a:effectLst/>
                <a:latin typeface="Body font"/>
              </a:rPr>
              <a:t>изготовлены по индивидуальным заказам пациентов</a:t>
            </a:r>
            <a:r>
              <a:rPr lang="ru-RU" sz="2700" b="0" i="0" dirty="0">
                <a:solidFill>
                  <a:srgbClr val="15243D"/>
                </a:solidFill>
                <a:effectLst/>
                <a:latin typeface="Body font"/>
              </a:rPr>
              <a:t>, к которым предъявляются специальные требования по назначению медицинских работников </a:t>
            </a:r>
            <a:br>
              <a:rPr lang="ru-RU" sz="2700" b="0" i="0" dirty="0">
                <a:solidFill>
                  <a:srgbClr val="15243D"/>
                </a:solidFill>
                <a:effectLst/>
                <a:latin typeface="Body font"/>
              </a:rPr>
            </a:br>
            <a:br>
              <a:rPr lang="ru-RU" sz="2700" b="0" i="0" dirty="0">
                <a:solidFill>
                  <a:srgbClr val="15243D"/>
                </a:solidFill>
                <a:effectLst/>
                <a:latin typeface="Body font"/>
              </a:rPr>
            </a:br>
            <a:r>
              <a:rPr lang="ru-RU" sz="2700" b="0" i="0" dirty="0">
                <a:solidFill>
                  <a:srgbClr val="15243D"/>
                </a:solidFill>
                <a:effectLst/>
                <a:latin typeface="Body font"/>
              </a:rPr>
              <a:t>2. Которые предназначены исключительно для личного использования конкретным пациентом (ч.5 ст.38 ФЗ № 323). Например, протезы нижних конечностей индивидуального назначения;</a:t>
            </a:r>
            <a:br>
              <a:rPr lang="ru-RU" sz="2700" b="0" i="0" dirty="0">
                <a:solidFill>
                  <a:srgbClr val="15243D"/>
                </a:solidFill>
                <a:effectLst/>
                <a:latin typeface="Body font"/>
              </a:rPr>
            </a:br>
            <a:r>
              <a:rPr lang="ru-RU" sz="2700" b="0" i="0" dirty="0">
                <a:solidFill>
                  <a:srgbClr val="15243D"/>
                </a:solidFill>
                <a:effectLst/>
                <a:latin typeface="Body font"/>
              </a:rPr>
              <a:t>медицинских изделий, которые предназначены для использования на территории </a:t>
            </a:r>
            <a:r>
              <a:rPr lang="ru-RU" sz="2700" b="1" i="0" dirty="0">
                <a:solidFill>
                  <a:srgbClr val="15243D"/>
                </a:solidFill>
                <a:effectLst/>
                <a:latin typeface="Body font"/>
              </a:rPr>
              <a:t>международного медицинского кластера или на территориях инновационных научно-технологических центров</a:t>
            </a:r>
            <a:r>
              <a:rPr lang="ru-RU" sz="2700" b="0" i="0" dirty="0">
                <a:solidFill>
                  <a:srgbClr val="15243D"/>
                </a:solidFill>
                <a:effectLst/>
                <a:latin typeface="Body font"/>
              </a:rPr>
              <a:t> (ч.5 ст.38 ФЗ № 323). Примером такого кластера является Международный медицинский кластер, организованный на базе Сколково.</a:t>
            </a:r>
            <a:br>
              <a:rPr lang="ru-RU" sz="3600" b="0" i="0" dirty="0">
                <a:solidFill>
                  <a:srgbClr val="15243D"/>
                </a:solidFill>
                <a:effectLst/>
                <a:latin typeface="Body font"/>
              </a:rPr>
            </a:br>
            <a:endParaRPr lang="ru-RU" dirty="0"/>
          </a:p>
        </p:txBody>
      </p:sp>
      <p:pic>
        <p:nvPicPr>
          <p:cNvPr id="6" name="Объект 5">
            <a:extLst>
              <a:ext uri="{FF2B5EF4-FFF2-40B4-BE49-F238E27FC236}">
                <a16:creationId xmlns:a16="http://schemas.microsoft.com/office/drawing/2014/main" id="{EE344D6E-682F-2C0C-E1BF-F7AD338B6D37}"/>
              </a:ext>
            </a:extLst>
          </p:cNvPr>
          <p:cNvPicPr>
            <a:picLocks noGrp="1" noChangeAspect="1"/>
          </p:cNvPicPr>
          <p:nvPr>
            <p:ph sz="half" idx="1"/>
          </p:nvPr>
        </p:nvPicPr>
        <p:blipFill>
          <a:blip r:embed="rId2"/>
          <a:stretch>
            <a:fillRect/>
          </a:stretch>
        </p:blipFill>
        <p:spPr>
          <a:xfrm>
            <a:off x="10896419" y="42783"/>
            <a:ext cx="1295581" cy="1133633"/>
          </a:xfrm>
        </p:spPr>
      </p:pic>
      <p:sp>
        <p:nvSpPr>
          <p:cNvPr id="4" name="Объект 3">
            <a:extLst>
              <a:ext uri="{FF2B5EF4-FFF2-40B4-BE49-F238E27FC236}">
                <a16:creationId xmlns:a16="http://schemas.microsoft.com/office/drawing/2014/main" id="{49FBA26F-B5E1-C8BB-6B90-586A90CC9455}"/>
              </a:ext>
            </a:extLst>
          </p:cNvPr>
          <p:cNvSpPr>
            <a:spLocks noGrp="1"/>
          </p:cNvSpPr>
          <p:nvPr>
            <p:ph sz="half" idx="2"/>
          </p:nvPr>
        </p:nvSpPr>
        <p:spPr/>
        <p:txBody>
          <a:bodyPr/>
          <a:lstStyle/>
          <a:p>
            <a:endParaRPr lang="ru-RU" dirty="0"/>
          </a:p>
          <a:p>
            <a:endParaRPr lang="ru-RU" dirty="0"/>
          </a:p>
          <a:p>
            <a:endParaRPr lang="ru-RU" dirty="0"/>
          </a:p>
          <a:p>
            <a:endParaRPr lang="ru-RU" dirty="0"/>
          </a:p>
        </p:txBody>
      </p:sp>
    </p:spTree>
    <p:extLst>
      <p:ext uri="{BB962C8B-B14F-4D97-AF65-F5344CB8AC3E}">
        <p14:creationId xmlns:p14="http://schemas.microsoft.com/office/powerpoint/2010/main" val="781154476"/>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5814</TotalTime>
  <Words>1608</Words>
  <Application>Microsoft Office PowerPoint</Application>
  <PresentationFormat>Широкоэкранный</PresentationFormat>
  <Paragraphs>59</Paragraphs>
  <Slides>64</Slides>
  <Notes>15</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64</vt:i4>
      </vt:variant>
    </vt:vector>
  </HeadingPairs>
  <TitlesOfParts>
    <vt:vector size="78" baseType="lpstr">
      <vt:lpstr>Akrobat Light</vt:lpstr>
      <vt:lpstr>Aptos</vt:lpstr>
      <vt:lpstr>Arial</vt:lpstr>
      <vt:lpstr>Body font</vt:lpstr>
      <vt:lpstr>Calibri</vt:lpstr>
      <vt:lpstr>Head font</vt:lpstr>
      <vt:lpstr>LiberationSans-Bold</vt:lpstr>
      <vt:lpstr>LiberationSerif</vt:lpstr>
      <vt:lpstr>Open Sans</vt:lpstr>
      <vt:lpstr>PT Sans</vt:lpstr>
      <vt:lpstr>PT Serif</vt:lpstr>
      <vt:lpstr>Trebuchet MS</vt:lpstr>
      <vt:lpstr>Wingdings 3</vt:lpstr>
      <vt:lpstr>Аспект</vt:lpstr>
      <vt:lpstr>Презентация PowerPoint</vt:lpstr>
      <vt:lpstr>Презентация PowerPoint</vt:lpstr>
      <vt:lpstr>Презентация PowerPoint</vt:lpstr>
      <vt:lpstr>Что такое регистрационное удостоверение на медицинское изделие? Регистрационное удостоверение – документ установленной формы, подтверждающий факт регистрации изделия в качестве медицинского и занесения в Реестр медицинских изделий Российской Федерации. Ведение государственного Реестра в настоящее время осуществляет Федеральная служба по надзору в сфере здравоохранения (Росздравнадзор). Регистрационное удостоверение является официальным признанием качества, эффективности и безопасности мед изделия органами государственной власти и соответствия всем предъявляемым к ним требованиям. </vt:lpstr>
      <vt:lpstr>Презентация PowerPoint</vt:lpstr>
      <vt:lpstr>Презентация PowerPoint</vt:lpstr>
      <vt:lpstr>До вступления в силу действующих Правил регистрации все медицинские изделия делились на «изделия медицинского назначения» и «медицинскую технику». Это деление имело отражение в особенностях регистрации. На сегодня такое деление условно и еще имеет место в силу инерционности в принятии нормативных документов в сфере обращения медицинских изделий. Так, понятие «медицинская техника» еще используется в регламентировании такого аспекта как  лицензирование технического обслуживания некоторых медицинских изделий: тех, что относятся к этой категории. В силу этого, под задачей по получению регистрационного удостоверения на изделие медицинского назначения и/или медицинскую технику имеется в виду оформление РУ на медицинское изделие!</vt:lpstr>
      <vt:lpstr>Кроме того, при таможенном оформлении импорта / экспорта медизделий в рамках ЕАЭС, часто используется термин «медицинское оборудование». В декларациях указываются коды ТН ВЭД ЕАЭС (товарной номенклатуры внешнеэкономической деятельности Евразийского экономического союза). Поэтому для обращения медицинского изделия не только на территории РФ, но и в пределах стран ЕАЭС, необходимо оформлять регистрационное удостоверение на медицинское оборудование по правилам ЕАЭС. Некоторые участники рынка называют этот документ регистрационным удостоверением Минздрава. Вероятно, потому, что согласно Положению о Федеральной службе по надзору в сфере здравоохранения, Росздравнадзор находится в ведении Министерства здравоохранения. </vt:lpstr>
      <vt:lpstr>Оформлять РУ не требуется для:  1.Изделий, которые изготовлены по индивидуальным заказам пациентов, к которым предъявляются специальные требования по назначению медицинских работников   2. Которые предназначены исключительно для личного использования конкретным пациентом (ч.5 ст.38 ФЗ № 323). Например, протезы нижних конечностей индивидуального назначения; медицинских изделий, которые предназначены для использования на территории международного медицинского кластера или на территориях инновационных научно-технологических центров (ч.5 ст.38 ФЗ № 323). Примером такого кластера является Международный медицинский кластер, организованный на базе Сколково. </vt:lpstr>
      <vt:lpstr>Какие разрешительные документы помимо РУ должно иметь медицинское изделие? Организации, использующие мед изделия при осуществлении своей деятельности, при их выборе и приобретении в обязательном порядке должны требовать у продавца: копию регистрационного удостоверения с приложением; копии сертификатов соответствия (если изделие подлежит обязательной сертификации); копии декларации о соответствии (если подтверждение соответствия изделия осуществляется в форме принятия декларации о соответствии); копию свидетельства об утверждении типа средства измерений (если медицинское изделие является средством измерения в соответствии с требованиями Приказа Министерства здравоохранения РФ от 15 августа 2012 г. N 89н). Эти документы следует хранить, поскольку они могут быть затребованы при осуществлении государственного контроля качества и безопасности медицинской деятельности со стороны Росздравнадзора. </vt:lpstr>
      <vt:lpstr>Презентация PowerPoint</vt:lpstr>
      <vt:lpstr>Презентация PowerPoint</vt:lpstr>
      <vt:lpstr>Из Стандарта оснащения кабинета терапевтической стоматологии:</vt:lpstr>
      <vt:lpstr>Из Стандарта оснащения кабинета ортопедической  стоматологии:</vt:lpstr>
      <vt:lpstr>Презентация PowerPoint</vt:lpstr>
      <vt:lpstr>Презентация PowerPoint</vt:lpstr>
      <vt:lpstr>Презентация PowerPoint</vt:lpstr>
      <vt:lpstr>                                    Р   РУ                                           недействительно!</vt:lpstr>
      <vt:lpstr>Презентация PowerPoint</vt:lpstr>
      <vt:lpstr>Но!!!  11 компаний предлагают купить Matrx сегодня  в России !!! </vt:lpstr>
      <vt:lpstr>Презентация PowerPoint</vt:lpstr>
      <vt:lpstr>Презентация PowerPoint</vt:lpstr>
      <vt:lpstr>Приобретайте медизделия только с действующим  РУ Росздравнадзора Обращайтесь по e-mail  trade@stomwill.ru</vt:lpstr>
      <vt:lpstr>Презентация PowerPoint</vt:lpstr>
      <vt:lpstr>    Лекарственные средства - вещества или их комбинации, вступающие в контакт с организмом человека или животного, проникающие в органы, ткани организма человека или животного, применяемые для профилактики, диагностики (за исключением веществ или их комбинаций, не контактирующих с организмом человека или животного), лечения заболевания, реабилитации, для сохранения, предотвращения или прерывания беременности и полученные из крови, плазмы крови, из органов, тканей организма человека или животного, растений, минералов методами синтеза или с применением биологических технологий. К лекарственным средствам относятся фармацевтические субстанции и лекарственные препараты; </vt:lpstr>
      <vt:lpstr>Международное непатентованное наименование лекарственного средства - наименование действующего вещества фармацевтической субстанции, рекомендованное Всемирной организацией здравоохранения; (в ред. Федерального закона от 22.12.2014 N 429-ФЗ) 17) торговое наименование лекарственного средства - наименование лекарственного средства, присвоенное его разработчиком, держателем или владельцем регистрационного удостоверения лекарственного препарата; (в ред. Федерального закона от 22.12.2014 N 429-ФЗ)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 недавнего прошлого…</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Konstantin Sad</dc:creator>
  <cp:lastModifiedBy>Реут Екатерина</cp:lastModifiedBy>
  <cp:revision>26</cp:revision>
  <dcterms:created xsi:type="dcterms:W3CDTF">2022-05-29T17:05:06Z</dcterms:created>
  <dcterms:modified xsi:type="dcterms:W3CDTF">2025-09-01T10:31:49Z</dcterms:modified>
</cp:coreProperties>
</file>