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556" autoAdjust="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F697A-D7A7-4E02-B246-DD65804A843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8284B-09F5-4B34-BA99-0E6A4D020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038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8284B-09F5-4B34-BA99-0E6A4D02008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861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111111"/>
              </a:solidFill>
              <a:effectLst/>
              <a:latin typeface="Noto Sans" panose="020B0502040504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8284B-09F5-4B34-BA99-0E6A4D02008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26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111111"/>
              </a:solidFill>
              <a:effectLst/>
              <a:latin typeface="Noto Sans" panose="020B0502040504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8284B-09F5-4B34-BA99-0E6A4D02008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949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111111"/>
              </a:solidFill>
              <a:effectLst/>
              <a:latin typeface="Noto Sans" panose="020B0502040504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8284B-09F5-4B34-BA99-0E6A4D02008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554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79E46-0DBD-44C7-80B0-0A9DB3F80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4BE105-95A4-405F-B629-4AC2A2B44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58DF8F-E93A-4C2F-BB83-10A155513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4E32-7BB7-4327-96DA-EFA46A23A841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DE9193-6DA3-4D6C-B867-D07E5D527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5BE307-655C-4B0C-A6F5-798A23422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6B74-9DD9-4D67-8AB2-BD795760B8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390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5FF445-7832-4128-BF65-072B355F2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73CBAE-2E5F-44E2-ABD7-8F7ABDAE60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CD4D2C-C13A-437B-A609-B5DA5E5D1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4E32-7BB7-4327-96DA-EFA46A23A841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A073AA-3CAD-4795-A404-59F29CCE3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747A1E-A1A0-4290-9B8D-C5703AAB3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6B74-9DD9-4D67-8AB2-BD795760B8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849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C8E9F8-CB7A-4134-AFD6-D7145E7134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A166D0-6211-405E-9A2C-EF78AD7CE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C9E78B-163D-40BD-8865-3209D1D4F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4E32-7BB7-4327-96DA-EFA46A23A841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FFC396-133D-4846-9155-20C8AACF3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D991E6-2D8F-449E-B1AE-48A5E6D36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6B74-9DD9-4D67-8AB2-BD795760B8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1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F7429E-F328-4047-B0DF-255B3F628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65FB53-3145-4851-A549-157733FF9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D9B2FA-365A-4DC4-9E7E-0E209DD0E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4E32-7BB7-4327-96DA-EFA46A23A841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A36CAD-4108-4053-BAB2-FC37FD306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3B802B-032F-4954-A5B3-D1CB9713E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6B74-9DD9-4D67-8AB2-BD795760B8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813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CC4278-A143-4CA6-90F1-F4D008A3D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EC710B-7DF5-432A-84C1-EA29CCD53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915651-61C8-4DCE-ABAC-EF088C79D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4E32-7BB7-4327-96DA-EFA46A23A841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8E9D29-E7AA-4A86-9641-D3E0AA054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358226-39CC-447F-9C7F-35F1FB1DD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6B74-9DD9-4D67-8AB2-BD795760B8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26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54F77F-178E-4EBD-A250-8FB809A00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34C628-D698-40D9-81BC-2F2943576A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27D620-4DBD-4FE9-8F31-94B101630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E33016-6CE0-4058-88A5-4C51ABF2D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4E32-7BB7-4327-96DA-EFA46A23A841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6B2633-92B5-4E69-AC50-0CA046C20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54E790-6710-42BD-B808-1832439B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6B74-9DD9-4D67-8AB2-BD795760B8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618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2480CE-63FE-482C-B3DE-75B6A7104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9D2BD3-16A8-4FE5-9A40-C1DC7404C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20ED4F-D8EE-42F7-B423-E72B8145E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CF1680-A48A-43D7-A125-CCE9B4784C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1BB17D0-210F-44FD-AFC4-D79CFCA896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0D890B-7E5D-4C63-A40E-48CAFCC0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4E32-7BB7-4327-96DA-EFA46A23A841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311A16-EA31-4C8F-B7B4-065086140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D287C79-8F43-4E02-8162-4BEF4C27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6B74-9DD9-4D67-8AB2-BD795760B8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98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2B41F-4CFA-4A98-90C9-17DDB7849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8D32241-0C67-4EC4-AE62-A6B90F6CB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4E32-7BB7-4327-96DA-EFA46A23A841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E6C1BA-4D03-40F7-9C04-53B197D47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38BF20-1E4E-49DF-BBE6-D393C796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6B74-9DD9-4D67-8AB2-BD795760B8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832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18BBE9-5F4C-43A5-984B-426A051B4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4E32-7BB7-4327-96DA-EFA46A23A841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E5D44EB-0FE2-4CFD-A9A5-929646B90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F3BEDE-8A1C-45A1-8683-C20433347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6B74-9DD9-4D67-8AB2-BD795760B8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388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22804F-F877-484F-B3B3-2872DF9FE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0DA418-5948-43BE-95D9-7E7ECFA22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D7496A-D0B8-4855-9BE0-65EA1FBDC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F1E423-721D-4DF6-9B6D-02F84010E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4E32-7BB7-4327-96DA-EFA46A23A841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258780-E26C-4DD7-9E01-6502C8851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6F5A25-5BA8-44F5-8E26-77C062797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6B74-9DD9-4D67-8AB2-BD795760B8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368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D7FB2B-93B2-492A-8356-A7ABA2632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698744-95CB-4732-8A23-AA64110ABB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FCDAD0-D059-4265-9AA3-103162FB6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BC69E0-817B-4363-BF5D-A56546F7D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4E32-7BB7-4327-96DA-EFA46A23A841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D071E2-FBC3-419A-8633-8F608F071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7D5389-9D95-46A1-ACDB-03D77D9FB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6B74-9DD9-4D67-8AB2-BD795760B8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42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828A86-B83B-46D8-A206-23BF03714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62F167-2FF1-4AC1-BA21-B0B6F0D07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8FD370-B951-497C-B1A4-73D6083AE1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E4E32-7BB7-4327-96DA-EFA46A23A841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53FBC5-5D8F-4B83-BD90-67525032A9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E7A49E-0B95-4F1E-B7A0-68A4C5BD48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E6B74-9DD9-4D67-8AB2-BD795760B8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25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1F4CE5-7502-443D-9197-F8FE59E14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84667"/>
            <a:ext cx="12182983" cy="6773333"/>
          </a:xfrm>
          <a:prstGeom prst="rect">
            <a:avLst/>
          </a:prstGeom>
        </p:spPr>
      </p:pic>
      <p:pic>
        <p:nvPicPr>
          <p:cNvPr id="4" name="1.jpg" descr="1.jpg">
            <a:extLst>
              <a:ext uri="{FF2B5EF4-FFF2-40B4-BE49-F238E27FC236}">
                <a16:creationId xmlns:a16="http://schemas.microsoft.com/office/drawing/2014/main" id="{49AA641A-948C-4E9A-85F8-0F92D89328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2500"/>
          <a:stretch/>
        </p:blipFill>
        <p:spPr>
          <a:xfrm>
            <a:off x="-1" y="0"/>
            <a:ext cx="12192001" cy="120015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0ECEBE-FED8-428D-8F11-EAA14C1F6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5750" y="1539440"/>
            <a:ext cx="5936085" cy="1200150"/>
          </a:xfrm>
        </p:spPr>
        <p:txBody>
          <a:bodyPr>
            <a:noAutofit/>
          </a:bodyPr>
          <a:lstStyle/>
          <a:p>
            <a:r>
              <a:rPr lang="ru-RU" sz="2800" b="1" kern="1500" spc="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производству и обороту БАД и косметических средств</a:t>
            </a:r>
          </a:p>
        </p:txBody>
      </p:sp>
    </p:spTree>
    <p:extLst>
      <p:ext uri="{BB962C8B-B14F-4D97-AF65-F5344CB8AC3E}">
        <p14:creationId xmlns:p14="http://schemas.microsoft.com/office/powerpoint/2010/main" val="1394743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761605E-EA38-401F-9007-E0867AD57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200149"/>
          </a:xfrm>
          <a:prstGeom prst="rect">
            <a:avLst/>
          </a:prstGeom>
        </p:spPr>
      </p:pic>
      <p:pic>
        <p:nvPicPr>
          <p:cNvPr id="7" name="1.jpg" descr="1.jpg">
            <a:extLst>
              <a:ext uri="{FF2B5EF4-FFF2-40B4-BE49-F238E27FC236}">
                <a16:creationId xmlns:a16="http://schemas.microsoft.com/office/drawing/2014/main" id="{CE193C32-40A2-4D27-B8F4-37ADB4E4FB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2500"/>
          <a:stretch/>
        </p:blipFill>
        <p:spPr>
          <a:xfrm>
            <a:off x="-1" y="0"/>
            <a:ext cx="12192001" cy="120015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89080C-03D7-4E96-8827-CE508FD5CC99}"/>
              </a:ext>
            </a:extLst>
          </p:cNvPr>
          <p:cNvSpPr txBox="1"/>
          <p:nvPr/>
        </p:nvSpPr>
        <p:spPr>
          <a:xfrm>
            <a:off x="391768" y="272981"/>
            <a:ext cx="5654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проблемы отрасли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F5F372-F8F3-4455-BF73-523AF932C532}"/>
              </a:ext>
            </a:extLst>
          </p:cNvPr>
          <p:cNvSpPr txBox="1"/>
          <p:nvPr/>
        </p:nvSpPr>
        <p:spPr>
          <a:xfrm>
            <a:off x="906011" y="16945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075D4D-0035-4D3C-85A7-AF634494304F}"/>
              </a:ext>
            </a:extLst>
          </p:cNvPr>
          <p:cNvSpPr txBox="1"/>
          <p:nvPr/>
        </p:nvSpPr>
        <p:spPr>
          <a:xfrm>
            <a:off x="209568" y="1694576"/>
            <a:ext cx="1120585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Недостаточный контроль со стороны надзорных органов за оборотом БАД в </a:t>
            </a:r>
            <a:r>
              <a:rPr lang="en-US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E-c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целевого документа, регулирующего сферу БАД;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возможности вынесения назначения БАД на упаковку;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 крупного фармацевтического бизнеса в части обязательно наличия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GMP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сертификата для выпуска БАД;</a:t>
            </a:r>
            <a:endParaRPr lang="ru-RU" sz="20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 маркировка БАД и косметических средств;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Сложности с поставками сырья и комплектующих;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цен на сырье и комплектующие;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сложности в сфере продвижения.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043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.jpg" descr="1.jpg">
            <a:extLst>
              <a:ext uri="{FF2B5EF4-FFF2-40B4-BE49-F238E27FC236}">
                <a16:creationId xmlns:a16="http://schemas.microsoft.com/office/drawing/2014/main" id="{AEE57B80-1FF4-47A2-B669-6BA96FCF6C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500"/>
          <a:stretch/>
        </p:blipFill>
        <p:spPr>
          <a:xfrm>
            <a:off x="-1" y="0"/>
            <a:ext cx="12192001" cy="120015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89080C-03D7-4E96-8827-CE508FD5CC99}"/>
              </a:ext>
            </a:extLst>
          </p:cNvPr>
          <p:cNvSpPr txBox="1"/>
          <p:nvPr/>
        </p:nvSpPr>
        <p:spPr>
          <a:xfrm>
            <a:off x="731649" y="229823"/>
            <a:ext cx="4766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Комиссии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F5F372-F8F3-4455-BF73-523AF932C532}"/>
              </a:ext>
            </a:extLst>
          </p:cNvPr>
          <p:cNvSpPr txBox="1"/>
          <p:nvPr/>
        </p:nvSpPr>
        <p:spPr>
          <a:xfrm>
            <a:off x="906011" y="16945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8F7D641-4BFD-4AD8-AC66-5168485B75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4846" y="0"/>
            <a:ext cx="12192000" cy="6773335"/>
          </a:xfrm>
          <a:prstGeom prst="rect">
            <a:avLst/>
          </a:prstGeom>
        </p:spPr>
      </p:pic>
      <p:sp>
        <p:nvSpPr>
          <p:cNvPr id="17" name="object 2">
            <a:extLst>
              <a:ext uri="{FF2B5EF4-FFF2-40B4-BE49-F238E27FC236}">
                <a16:creationId xmlns:a16="http://schemas.microsoft.com/office/drawing/2014/main" id="{7E1FBEDA-1DA4-4A79-9740-439BBAAA899F}"/>
              </a:ext>
            </a:extLst>
          </p:cNvPr>
          <p:cNvSpPr txBox="1"/>
          <p:nvPr/>
        </p:nvSpPr>
        <p:spPr>
          <a:xfrm>
            <a:off x="4508930" y="3425960"/>
            <a:ext cx="3162018" cy="1973475"/>
          </a:xfrm>
          <a:prstGeom prst="rect">
            <a:avLst/>
          </a:prstGeom>
        </p:spPr>
        <p:txBody>
          <a:bodyPr vert="horz" wrap="square" lIns="0" tIns="11289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89" algn="just">
              <a:lnSpc>
                <a:spcPts val="1707"/>
              </a:lnSpc>
              <a:spcBef>
                <a:spcPts val="89"/>
              </a:spcBef>
            </a:pPr>
            <a:r>
              <a:rPr sz="1511" spc="-31" dirty="0" err="1">
                <a:latin typeface="Times New Roman"/>
                <a:cs typeface="Times New Roman"/>
              </a:rPr>
              <a:t>Взаимодействие</a:t>
            </a:r>
            <a:r>
              <a:rPr sz="1511" spc="604" dirty="0">
                <a:latin typeface="Times New Roman"/>
                <a:cs typeface="Times New Roman"/>
              </a:rPr>
              <a:t> </a:t>
            </a:r>
            <a:r>
              <a:rPr sz="1511" spc="-9" dirty="0">
                <a:latin typeface="Times New Roman"/>
                <a:cs typeface="Times New Roman"/>
              </a:rPr>
              <a:t>с </a:t>
            </a:r>
            <a:r>
              <a:rPr sz="1511" spc="-27" dirty="0">
                <a:latin typeface="Times New Roman"/>
                <a:cs typeface="Times New Roman"/>
              </a:rPr>
              <a:t>органами госу- </a:t>
            </a:r>
            <a:r>
              <a:rPr sz="1511" spc="-22" dirty="0">
                <a:latin typeface="Times New Roman"/>
                <a:cs typeface="Times New Roman"/>
              </a:rPr>
              <a:t> </a:t>
            </a:r>
            <a:r>
              <a:rPr sz="1511" spc="-27" dirty="0">
                <a:latin typeface="Times New Roman"/>
                <a:cs typeface="Times New Roman"/>
              </a:rPr>
              <a:t>дарственной</a:t>
            </a:r>
            <a:r>
              <a:rPr sz="1511" spc="-22" dirty="0">
                <a:latin typeface="Times New Roman"/>
                <a:cs typeface="Times New Roman"/>
              </a:rPr>
              <a:t> </a:t>
            </a:r>
            <a:r>
              <a:rPr sz="1511" spc="-27" dirty="0">
                <a:latin typeface="Times New Roman"/>
                <a:cs typeface="Times New Roman"/>
              </a:rPr>
              <a:t>власти,</a:t>
            </a:r>
            <a:r>
              <a:rPr sz="1511" spc="-22" dirty="0">
                <a:latin typeface="Times New Roman"/>
                <a:cs typeface="Times New Roman"/>
              </a:rPr>
              <a:t> </a:t>
            </a:r>
            <a:r>
              <a:rPr sz="1511" spc="-31" dirty="0">
                <a:latin typeface="Times New Roman"/>
                <a:cs typeface="Times New Roman"/>
              </a:rPr>
              <a:t>ведущими</a:t>
            </a:r>
            <a:r>
              <a:rPr sz="1511" spc="-27" dirty="0">
                <a:latin typeface="Times New Roman"/>
                <a:cs typeface="Times New Roman"/>
              </a:rPr>
              <a:t> </a:t>
            </a:r>
            <a:r>
              <a:rPr sz="1511" spc="-22" dirty="0">
                <a:latin typeface="Times New Roman"/>
                <a:cs typeface="Times New Roman"/>
              </a:rPr>
              <a:t>биз- </a:t>
            </a:r>
            <a:r>
              <a:rPr sz="1511" spc="-364" dirty="0">
                <a:latin typeface="Times New Roman"/>
                <a:cs typeface="Times New Roman"/>
              </a:rPr>
              <a:t> </a:t>
            </a:r>
            <a:r>
              <a:rPr sz="1511" spc="-27" dirty="0">
                <a:latin typeface="Times New Roman"/>
                <a:cs typeface="Times New Roman"/>
              </a:rPr>
              <a:t>нес-объединениями,</a:t>
            </a:r>
            <a:r>
              <a:rPr sz="1511" spc="-22" dirty="0">
                <a:latin typeface="Times New Roman"/>
                <a:cs typeface="Times New Roman"/>
              </a:rPr>
              <a:t> </a:t>
            </a:r>
            <a:r>
              <a:rPr sz="1511" spc="-27" dirty="0">
                <a:latin typeface="Times New Roman"/>
                <a:cs typeface="Times New Roman"/>
              </a:rPr>
              <a:t>общественными </a:t>
            </a:r>
            <a:r>
              <a:rPr sz="1511" spc="-364" dirty="0">
                <a:latin typeface="Times New Roman"/>
                <a:cs typeface="Times New Roman"/>
              </a:rPr>
              <a:t> </a:t>
            </a:r>
            <a:r>
              <a:rPr sz="1511" spc="-27" dirty="0">
                <a:latin typeface="Times New Roman"/>
                <a:cs typeface="Times New Roman"/>
              </a:rPr>
              <a:t>организациями, </a:t>
            </a:r>
            <a:r>
              <a:rPr sz="1511" spc="-36" dirty="0">
                <a:latin typeface="Times New Roman"/>
                <a:cs typeface="Times New Roman"/>
              </a:rPr>
              <a:t>научным </a:t>
            </a:r>
            <a:r>
              <a:rPr sz="1511" spc="-9" dirty="0">
                <a:latin typeface="Times New Roman"/>
                <a:cs typeface="Times New Roman"/>
              </a:rPr>
              <a:t>и </a:t>
            </a:r>
            <a:r>
              <a:rPr sz="1511" spc="-31" dirty="0">
                <a:latin typeface="Times New Roman"/>
                <a:cs typeface="Times New Roman"/>
              </a:rPr>
              <a:t>экспертным </a:t>
            </a:r>
            <a:r>
              <a:rPr sz="1511" spc="-364" dirty="0">
                <a:latin typeface="Times New Roman"/>
                <a:cs typeface="Times New Roman"/>
              </a:rPr>
              <a:t> </a:t>
            </a:r>
            <a:r>
              <a:rPr sz="1511" spc="-27" dirty="0">
                <a:latin typeface="Times New Roman"/>
                <a:cs typeface="Times New Roman"/>
              </a:rPr>
              <a:t>сообществом </a:t>
            </a:r>
            <a:r>
              <a:rPr sz="1511" spc="-18" dirty="0">
                <a:latin typeface="Times New Roman"/>
                <a:cs typeface="Times New Roman"/>
              </a:rPr>
              <a:t>по вопросам </a:t>
            </a:r>
            <a:r>
              <a:rPr sz="1511" spc="-31" dirty="0">
                <a:latin typeface="Times New Roman"/>
                <a:cs typeface="Times New Roman"/>
              </a:rPr>
              <a:t>функциони- </a:t>
            </a:r>
            <a:r>
              <a:rPr sz="1511" spc="-27" dirty="0">
                <a:latin typeface="Times New Roman"/>
                <a:cs typeface="Times New Roman"/>
              </a:rPr>
              <a:t> рования</a:t>
            </a:r>
            <a:r>
              <a:rPr sz="1511" spc="-22" dirty="0">
                <a:latin typeface="Times New Roman"/>
                <a:cs typeface="Times New Roman"/>
              </a:rPr>
              <a:t> </a:t>
            </a:r>
            <a:r>
              <a:rPr sz="1511" spc="-9" dirty="0">
                <a:latin typeface="Times New Roman"/>
                <a:cs typeface="Times New Roman"/>
              </a:rPr>
              <a:t>и</a:t>
            </a:r>
            <a:r>
              <a:rPr sz="1511" spc="-4" dirty="0">
                <a:latin typeface="Times New Roman"/>
                <a:cs typeface="Times New Roman"/>
              </a:rPr>
              <a:t> </a:t>
            </a:r>
            <a:r>
              <a:rPr sz="1511" spc="-27" dirty="0">
                <a:latin typeface="Times New Roman"/>
                <a:cs typeface="Times New Roman"/>
              </a:rPr>
              <a:t>развития</a:t>
            </a:r>
            <a:r>
              <a:rPr sz="1511" spc="-22" dirty="0">
                <a:latin typeface="Times New Roman"/>
                <a:cs typeface="Times New Roman"/>
              </a:rPr>
              <a:t> </a:t>
            </a:r>
            <a:r>
              <a:rPr sz="1511" spc="-31" dirty="0">
                <a:latin typeface="Times New Roman"/>
                <a:cs typeface="Times New Roman"/>
              </a:rPr>
              <a:t>российской</a:t>
            </a:r>
            <a:r>
              <a:rPr sz="1511" spc="-27" dirty="0">
                <a:latin typeface="Times New Roman"/>
                <a:cs typeface="Times New Roman"/>
              </a:rPr>
              <a:t> </a:t>
            </a:r>
            <a:r>
              <a:rPr sz="1511" spc="-22" dirty="0">
                <a:latin typeface="Times New Roman"/>
                <a:cs typeface="Times New Roman"/>
              </a:rPr>
              <a:t>про- </a:t>
            </a:r>
            <a:r>
              <a:rPr sz="1511" spc="-18" dirty="0">
                <a:latin typeface="Times New Roman"/>
                <a:cs typeface="Times New Roman"/>
              </a:rPr>
              <a:t> </a:t>
            </a:r>
            <a:r>
              <a:rPr sz="1511" spc="-27" dirty="0">
                <a:latin typeface="Times New Roman"/>
                <a:cs typeface="Times New Roman"/>
              </a:rPr>
              <a:t>мышленн</a:t>
            </a:r>
            <a:r>
              <a:rPr sz="1511" spc="13" dirty="0">
                <a:latin typeface="Times New Roman"/>
                <a:cs typeface="Times New Roman"/>
              </a:rPr>
              <a:t>о</a:t>
            </a:r>
            <a:r>
              <a:rPr sz="1511" spc="-27" dirty="0">
                <a:latin typeface="Times New Roman"/>
                <a:cs typeface="Times New Roman"/>
              </a:rPr>
              <a:t>ст</a:t>
            </a:r>
            <a:r>
              <a:rPr sz="1511" spc="-9" dirty="0">
                <a:latin typeface="Times New Roman"/>
                <a:cs typeface="Times New Roman"/>
              </a:rPr>
              <a:t>и</a:t>
            </a:r>
            <a:r>
              <a:rPr sz="1511" spc="-80" dirty="0">
                <a:latin typeface="Times New Roman"/>
                <a:cs typeface="Times New Roman"/>
              </a:rPr>
              <a:t> </a:t>
            </a:r>
            <a:r>
              <a:rPr sz="1511" spc="-9" dirty="0">
                <a:latin typeface="Times New Roman"/>
                <a:cs typeface="Times New Roman"/>
              </a:rPr>
              <a:t>в</a:t>
            </a:r>
            <a:r>
              <a:rPr sz="1511" spc="-80" dirty="0">
                <a:latin typeface="Times New Roman"/>
                <a:cs typeface="Times New Roman"/>
              </a:rPr>
              <a:t> </a:t>
            </a:r>
            <a:r>
              <a:rPr sz="1511" spc="-44" dirty="0">
                <a:latin typeface="Times New Roman"/>
                <a:cs typeface="Times New Roman"/>
              </a:rPr>
              <a:t>о</a:t>
            </a:r>
            <a:r>
              <a:rPr sz="1511" spc="-9" dirty="0">
                <a:latin typeface="Times New Roman"/>
                <a:cs typeface="Times New Roman"/>
              </a:rPr>
              <a:t>т</a:t>
            </a:r>
            <a:r>
              <a:rPr sz="1511" spc="-27" dirty="0">
                <a:latin typeface="Times New Roman"/>
                <a:cs typeface="Times New Roman"/>
              </a:rPr>
              <a:t>расля</a:t>
            </a:r>
            <a:r>
              <a:rPr sz="1511" spc="-9" dirty="0">
                <a:latin typeface="Times New Roman"/>
                <a:cs typeface="Times New Roman"/>
              </a:rPr>
              <a:t>х</a:t>
            </a:r>
            <a:r>
              <a:rPr sz="1511" spc="-80" dirty="0">
                <a:latin typeface="Times New Roman"/>
                <a:cs typeface="Times New Roman"/>
              </a:rPr>
              <a:t> </a:t>
            </a:r>
            <a:r>
              <a:rPr sz="1511" spc="-27" dirty="0">
                <a:latin typeface="Times New Roman"/>
                <a:cs typeface="Times New Roman"/>
              </a:rPr>
              <a:t>би</a:t>
            </a:r>
            <a:r>
              <a:rPr sz="1511" spc="-44" dirty="0">
                <a:latin typeface="Times New Roman"/>
                <a:cs typeface="Times New Roman"/>
              </a:rPr>
              <a:t>о</a:t>
            </a:r>
            <a:r>
              <a:rPr sz="1511" spc="-27" dirty="0">
                <a:latin typeface="Times New Roman"/>
                <a:cs typeface="Times New Roman"/>
              </a:rPr>
              <a:t>логич</a:t>
            </a:r>
            <a:r>
              <a:rPr sz="1511" spc="9" dirty="0">
                <a:latin typeface="Times New Roman"/>
                <a:cs typeface="Times New Roman"/>
              </a:rPr>
              <a:t>е</a:t>
            </a:r>
            <a:r>
              <a:rPr sz="1511" spc="-27" dirty="0">
                <a:latin typeface="Times New Roman"/>
                <a:cs typeface="Times New Roman"/>
              </a:rPr>
              <a:t>ски  активных</a:t>
            </a:r>
            <a:r>
              <a:rPr sz="1511" spc="-22" dirty="0">
                <a:latin typeface="Times New Roman"/>
                <a:cs typeface="Times New Roman"/>
              </a:rPr>
              <a:t> </a:t>
            </a:r>
            <a:r>
              <a:rPr sz="1511" spc="-27" dirty="0">
                <a:latin typeface="Times New Roman"/>
                <a:cs typeface="Times New Roman"/>
              </a:rPr>
              <a:t>добавок</a:t>
            </a:r>
            <a:r>
              <a:rPr sz="1511" spc="-22" dirty="0">
                <a:latin typeface="Times New Roman"/>
                <a:cs typeface="Times New Roman"/>
              </a:rPr>
              <a:t> </a:t>
            </a:r>
            <a:r>
              <a:rPr sz="1511" spc="-9" dirty="0">
                <a:latin typeface="Times New Roman"/>
                <a:cs typeface="Times New Roman"/>
              </a:rPr>
              <a:t>и</a:t>
            </a:r>
            <a:r>
              <a:rPr sz="1511" spc="-4" dirty="0">
                <a:latin typeface="Times New Roman"/>
                <a:cs typeface="Times New Roman"/>
              </a:rPr>
              <a:t> </a:t>
            </a:r>
            <a:r>
              <a:rPr sz="1511" spc="-27" dirty="0">
                <a:latin typeface="Times New Roman"/>
                <a:cs typeface="Times New Roman"/>
              </a:rPr>
              <a:t>косметических </a:t>
            </a:r>
            <a:r>
              <a:rPr sz="1511" spc="-22" dirty="0">
                <a:latin typeface="Times New Roman"/>
                <a:cs typeface="Times New Roman"/>
              </a:rPr>
              <a:t> </a:t>
            </a:r>
            <a:r>
              <a:rPr sz="1511" spc="-27" dirty="0">
                <a:latin typeface="Times New Roman"/>
                <a:cs typeface="Times New Roman"/>
              </a:rPr>
              <a:t>средств.</a:t>
            </a:r>
            <a:endParaRPr sz="1511" dirty="0">
              <a:latin typeface="Times New Roman"/>
              <a:cs typeface="Times New Roman"/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236C1D8A-7C18-42E6-A432-A26649BE8FC4}"/>
              </a:ext>
            </a:extLst>
          </p:cNvPr>
          <p:cNvSpPr txBox="1"/>
          <p:nvPr/>
        </p:nvSpPr>
        <p:spPr>
          <a:xfrm>
            <a:off x="4508930" y="1722668"/>
            <a:ext cx="3159759" cy="1186721"/>
          </a:xfrm>
          <a:prstGeom prst="rect">
            <a:avLst/>
          </a:prstGeom>
        </p:spPr>
        <p:txBody>
          <a:bodyPr vert="horz" wrap="square" lIns="0" tIns="11289" rIns="0" bIns="0" rtlCol="0" anchor="t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89" algn="just">
              <a:lnSpc>
                <a:spcPts val="1813"/>
              </a:lnSpc>
              <a:spcBef>
                <a:spcPts val="124"/>
              </a:spcBef>
              <a:tabLst>
                <a:tab pos="1150917" algn="l"/>
                <a:tab pos="2361101" algn="l"/>
              </a:tabLst>
            </a:pPr>
            <a:r>
              <a:rPr sz="1511" spc="-27" dirty="0">
                <a:latin typeface="Times New Roman"/>
                <a:cs typeface="Times New Roman"/>
              </a:rPr>
              <a:t>Мониторинг	деятельности	</a:t>
            </a:r>
            <a:r>
              <a:rPr lang="ru-RU" sz="1511" spc="-27" dirty="0">
                <a:latin typeface="Times New Roman"/>
                <a:cs typeface="Times New Roman"/>
              </a:rPr>
              <a:t>субъектов</a:t>
            </a:r>
          </a:p>
          <a:p>
            <a:pPr marL="11289" algn="just">
              <a:lnSpc>
                <a:spcPts val="1813"/>
              </a:lnSpc>
              <a:spcBef>
                <a:spcPts val="124"/>
              </a:spcBef>
              <a:tabLst>
                <a:tab pos="1150917" algn="l"/>
                <a:tab pos="2361101" algn="l"/>
              </a:tabLst>
            </a:pPr>
            <a:r>
              <a:rPr lang="ru-RU" sz="1511" spc="-27" dirty="0">
                <a:latin typeface="Times New Roman"/>
                <a:cs typeface="Times New Roman"/>
              </a:rPr>
              <a:t>малого и среднего предпринимательства в современных условиях обращения БАД и косметических средств.</a:t>
            </a:r>
            <a:endParaRPr sz="1511" spc="-27" dirty="0">
              <a:latin typeface="Times New Roman"/>
              <a:cs typeface="Times New Roman"/>
            </a:endParaRPr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DDD4AF62-052F-4D7D-BC52-64A37D625D62}"/>
              </a:ext>
            </a:extLst>
          </p:cNvPr>
          <p:cNvSpPr txBox="1"/>
          <p:nvPr/>
        </p:nvSpPr>
        <p:spPr>
          <a:xfrm>
            <a:off x="707761" y="1722859"/>
            <a:ext cx="3161453" cy="656590"/>
          </a:xfrm>
          <a:prstGeom prst="rect">
            <a:avLst/>
          </a:prstGeom>
        </p:spPr>
        <p:txBody>
          <a:bodyPr vert="horz" wrap="square" lIns="0" tIns="40640" rIns="0" bIns="0" rtlCol="0" anchor="t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89" marR="4516" algn="just">
              <a:lnSpc>
                <a:spcPts val="1600"/>
              </a:lnSpc>
              <a:spcBef>
                <a:spcPts val="320"/>
              </a:spcBef>
            </a:pPr>
            <a:r>
              <a:rPr sz="1511" spc="-27" dirty="0">
                <a:latin typeface="Times New Roman"/>
                <a:cs typeface="Times New Roman"/>
              </a:rPr>
              <a:t>Повышение</a:t>
            </a:r>
            <a:r>
              <a:rPr sz="1511" spc="-22" dirty="0">
                <a:latin typeface="Times New Roman"/>
                <a:cs typeface="Times New Roman"/>
              </a:rPr>
              <a:t> </a:t>
            </a:r>
            <a:r>
              <a:rPr sz="1511" spc="-27" dirty="0">
                <a:latin typeface="Times New Roman"/>
                <a:cs typeface="Times New Roman"/>
              </a:rPr>
              <a:t>прозрачности</a:t>
            </a:r>
            <a:r>
              <a:rPr sz="1511" spc="329" dirty="0">
                <a:latin typeface="Times New Roman"/>
                <a:cs typeface="Times New Roman"/>
              </a:rPr>
              <a:t> </a:t>
            </a:r>
            <a:r>
              <a:rPr sz="1511" spc="-27" dirty="0">
                <a:latin typeface="Times New Roman"/>
                <a:cs typeface="Times New Roman"/>
              </a:rPr>
              <a:t>оборота </a:t>
            </a:r>
            <a:r>
              <a:rPr sz="1511" spc="-364" dirty="0">
                <a:latin typeface="Times New Roman"/>
                <a:cs typeface="Times New Roman"/>
              </a:rPr>
              <a:t> </a:t>
            </a:r>
            <a:r>
              <a:rPr sz="1511" spc="-31" dirty="0">
                <a:latin typeface="Times New Roman"/>
                <a:cs typeface="Times New Roman"/>
              </a:rPr>
              <a:t>БАД </a:t>
            </a:r>
            <a:r>
              <a:rPr sz="1511" spc="-9" dirty="0">
                <a:latin typeface="Times New Roman"/>
                <a:cs typeface="Times New Roman"/>
              </a:rPr>
              <a:t>и </a:t>
            </a:r>
            <a:r>
              <a:rPr sz="1511" spc="-27" dirty="0">
                <a:latin typeface="Times New Roman"/>
                <a:cs typeface="Times New Roman"/>
              </a:rPr>
              <a:t>косметических средств </a:t>
            </a:r>
            <a:r>
              <a:rPr sz="1511" spc="-22" dirty="0">
                <a:latin typeface="Times New Roman"/>
                <a:cs typeface="Times New Roman"/>
              </a:rPr>
              <a:t>во </a:t>
            </a:r>
            <a:r>
              <a:rPr sz="1511" spc="-27" dirty="0">
                <a:latin typeface="Times New Roman"/>
                <a:cs typeface="Times New Roman"/>
              </a:rPr>
              <a:t>всех </a:t>
            </a:r>
            <a:r>
              <a:rPr sz="1511" spc="-22" dirty="0">
                <a:latin typeface="Times New Roman"/>
                <a:cs typeface="Times New Roman"/>
              </a:rPr>
              <a:t> </a:t>
            </a:r>
            <a:r>
              <a:rPr sz="1511" spc="-27" dirty="0">
                <a:latin typeface="Times New Roman"/>
                <a:cs typeface="Times New Roman"/>
              </a:rPr>
              <a:t>каналах</a:t>
            </a:r>
            <a:r>
              <a:rPr sz="1511" spc="-40" dirty="0">
                <a:latin typeface="Times New Roman"/>
                <a:cs typeface="Times New Roman"/>
              </a:rPr>
              <a:t> </a:t>
            </a:r>
            <a:r>
              <a:rPr sz="1511" spc="-36" dirty="0">
                <a:latin typeface="Times New Roman"/>
                <a:cs typeface="Times New Roman"/>
              </a:rPr>
              <a:t>продаж.</a:t>
            </a:r>
            <a:endParaRPr sz="1511" dirty="0">
              <a:latin typeface="Times New Roman"/>
              <a:cs typeface="Times New Roman"/>
            </a:endParaRPr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id="{370926C7-D8DA-4AC3-B86A-4DF15E4D561B}"/>
              </a:ext>
            </a:extLst>
          </p:cNvPr>
          <p:cNvSpPr txBox="1"/>
          <p:nvPr/>
        </p:nvSpPr>
        <p:spPr>
          <a:xfrm>
            <a:off x="8310100" y="3426536"/>
            <a:ext cx="3161453" cy="106695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89" marR="4516" algn="just">
              <a:lnSpc>
                <a:spcPts val="1600"/>
              </a:lnSpc>
              <a:spcBef>
                <a:spcPts val="320"/>
              </a:spcBef>
            </a:pPr>
            <a:r>
              <a:rPr sz="1511" spc="-22" dirty="0">
                <a:latin typeface="Times New Roman"/>
                <a:cs typeface="Times New Roman"/>
              </a:rPr>
              <a:t>Защита прав добросовестных </a:t>
            </a:r>
            <a:r>
              <a:rPr sz="1511" spc="-27" dirty="0">
                <a:latin typeface="Times New Roman"/>
                <a:cs typeface="Times New Roman"/>
              </a:rPr>
              <a:t>участни- </a:t>
            </a:r>
            <a:r>
              <a:rPr sz="1511" spc="-22" dirty="0">
                <a:latin typeface="Times New Roman"/>
                <a:cs typeface="Times New Roman"/>
              </a:rPr>
              <a:t> </a:t>
            </a:r>
            <a:r>
              <a:rPr sz="1511" spc="-44" dirty="0">
                <a:latin typeface="Times New Roman"/>
                <a:cs typeface="Times New Roman"/>
              </a:rPr>
              <a:t>ков </a:t>
            </a:r>
            <a:r>
              <a:rPr sz="1511" spc="-27" dirty="0">
                <a:latin typeface="Times New Roman"/>
                <a:cs typeface="Times New Roman"/>
              </a:rPr>
              <a:t>рынка </a:t>
            </a:r>
            <a:r>
              <a:rPr sz="1511" spc="-9" dirty="0">
                <a:latin typeface="Times New Roman"/>
                <a:cs typeface="Times New Roman"/>
              </a:rPr>
              <a:t>- </a:t>
            </a:r>
            <a:r>
              <a:rPr sz="1511" spc="-31" dirty="0">
                <a:latin typeface="Times New Roman"/>
                <a:cs typeface="Times New Roman"/>
              </a:rPr>
              <a:t>производителей </a:t>
            </a:r>
            <a:r>
              <a:rPr sz="1511" spc="-9" dirty="0">
                <a:latin typeface="Times New Roman"/>
                <a:cs typeface="Times New Roman"/>
              </a:rPr>
              <a:t>и </a:t>
            </a:r>
            <a:r>
              <a:rPr sz="1511" spc="-18" dirty="0">
                <a:latin typeface="Times New Roman"/>
                <a:cs typeface="Times New Roman"/>
              </a:rPr>
              <a:t>постав- </a:t>
            </a:r>
            <a:r>
              <a:rPr sz="1511" spc="-13" dirty="0">
                <a:latin typeface="Times New Roman"/>
                <a:cs typeface="Times New Roman"/>
              </a:rPr>
              <a:t> </a:t>
            </a:r>
            <a:r>
              <a:rPr sz="1511" spc="-40" dirty="0">
                <a:latin typeface="Times New Roman"/>
                <a:cs typeface="Times New Roman"/>
              </a:rPr>
              <a:t>щиков </a:t>
            </a:r>
            <a:r>
              <a:rPr sz="1511" spc="-31" dirty="0">
                <a:latin typeface="Times New Roman"/>
                <a:cs typeface="Times New Roman"/>
              </a:rPr>
              <a:t>БАД </a:t>
            </a:r>
            <a:r>
              <a:rPr sz="1511" spc="-9" dirty="0">
                <a:latin typeface="Times New Roman"/>
                <a:cs typeface="Times New Roman"/>
              </a:rPr>
              <a:t>и </a:t>
            </a:r>
            <a:r>
              <a:rPr sz="1511" spc="-27" dirty="0">
                <a:latin typeface="Times New Roman"/>
                <a:cs typeface="Times New Roman"/>
              </a:rPr>
              <a:t>косметических </a:t>
            </a:r>
            <a:r>
              <a:rPr sz="1511" spc="-27" dirty="0" err="1">
                <a:latin typeface="Times New Roman"/>
                <a:cs typeface="Times New Roman"/>
              </a:rPr>
              <a:t>средств</a:t>
            </a:r>
            <a:r>
              <a:rPr sz="1511" spc="-27" dirty="0">
                <a:latin typeface="Times New Roman"/>
                <a:cs typeface="Times New Roman"/>
              </a:rPr>
              <a:t> </a:t>
            </a:r>
            <a:r>
              <a:rPr sz="1511" spc="-9" dirty="0">
                <a:latin typeface="Times New Roman"/>
                <a:cs typeface="Times New Roman"/>
              </a:rPr>
              <a:t>и </a:t>
            </a:r>
            <a:r>
              <a:rPr lang="ru-RU" sz="1511" spc="-27" dirty="0">
                <a:latin typeface="Times New Roman"/>
                <a:cs typeface="Times New Roman"/>
              </a:rPr>
              <a:t>укрепление </a:t>
            </a:r>
            <a:r>
              <a:rPr lang="ru-RU" sz="1511" spc="-18" dirty="0">
                <a:latin typeface="Times New Roman"/>
                <a:cs typeface="Times New Roman"/>
              </a:rPr>
              <a:t>их</a:t>
            </a:r>
            <a:r>
              <a:rPr sz="1511" spc="-40" dirty="0">
                <a:latin typeface="Times New Roman"/>
                <a:cs typeface="Times New Roman"/>
              </a:rPr>
              <a:t> </a:t>
            </a:r>
            <a:r>
              <a:rPr sz="1511" spc="-27" dirty="0">
                <a:latin typeface="Times New Roman"/>
                <a:cs typeface="Times New Roman"/>
              </a:rPr>
              <a:t>имиджа</a:t>
            </a:r>
            <a:r>
              <a:rPr sz="1511" spc="-36" dirty="0">
                <a:latin typeface="Times New Roman"/>
                <a:cs typeface="Times New Roman"/>
              </a:rPr>
              <a:t> </a:t>
            </a:r>
            <a:r>
              <a:rPr sz="1511" spc="-9" dirty="0">
                <a:latin typeface="Times New Roman"/>
                <a:cs typeface="Times New Roman"/>
              </a:rPr>
              <a:t>и</a:t>
            </a:r>
            <a:r>
              <a:rPr sz="1511" spc="-36" dirty="0">
                <a:latin typeface="Times New Roman"/>
                <a:cs typeface="Times New Roman"/>
              </a:rPr>
              <a:t> </a:t>
            </a:r>
            <a:r>
              <a:rPr sz="1511" spc="-27" dirty="0">
                <a:latin typeface="Times New Roman"/>
                <a:cs typeface="Times New Roman"/>
              </a:rPr>
              <a:t>деловой</a:t>
            </a:r>
            <a:r>
              <a:rPr sz="1511" spc="-36" dirty="0">
                <a:latin typeface="Times New Roman"/>
                <a:cs typeface="Times New Roman"/>
              </a:rPr>
              <a:t> </a:t>
            </a:r>
            <a:r>
              <a:rPr sz="1511" spc="-27" dirty="0">
                <a:latin typeface="Times New Roman"/>
                <a:cs typeface="Times New Roman"/>
              </a:rPr>
              <a:t>репутации.</a:t>
            </a:r>
            <a:endParaRPr sz="1511" dirty="0">
              <a:latin typeface="Times New Roman"/>
              <a:cs typeface="Times New Roman"/>
            </a:endParaRPr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9EFF1899-028A-4FDE-A5C0-A212660B7D47}"/>
              </a:ext>
            </a:extLst>
          </p:cNvPr>
          <p:cNvSpPr txBox="1"/>
          <p:nvPr/>
        </p:nvSpPr>
        <p:spPr>
          <a:xfrm>
            <a:off x="8310100" y="1723052"/>
            <a:ext cx="3159759" cy="451406"/>
          </a:xfrm>
          <a:prstGeom prst="rect">
            <a:avLst/>
          </a:prstGeom>
        </p:spPr>
        <p:txBody>
          <a:bodyPr vert="horz" wrap="square" lIns="0" tIns="40640" rIns="0" bIns="0" rtlCol="0" anchor="t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89" marR="4516">
              <a:lnSpc>
                <a:spcPts val="1600"/>
              </a:lnSpc>
              <a:spcBef>
                <a:spcPts val="320"/>
              </a:spcBef>
            </a:pPr>
            <a:r>
              <a:rPr sz="1511" spc="-27" dirty="0">
                <a:latin typeface="Times New Roman"/>
                <a:cs typeface="Times New Roman"/>
              </a:rPr>
              <a:t>Создание</a:t>
            </a:r>
            <a:r>
              <a:rPr sz="1511" dirty="0">
                <a:latin typeface="Times New Roman"/>
                <a:cs typeface="Times New Roman"/>
              </a:rPr>
              <a:t> </a:t>
            </a:r>
            <a:r>
              <a:rPr sz="1511" spc="-18" dirty="0">
                <a:latin typeface="Times New Roman"/>
                <a:cs typeface="Times New Roman"/>
              </a:rPr>
              <a:t>реестра</a:t>
            </a:r>
            <a:r>
              <a:rPr sz="1511" dirty="0">
                <a:latin typeface="Times New Roman"/>
                <a:cs typeface="Times New Roman"/>
              </a:rPr>
              <a:t> </a:t>
            </a:r>
            <a:r>
              <a:rPr sz="1511" spc="-31" dirty="0">
                <a:latin typeface="Times New Roman"/>
                <a:cs typeface="Times New Roman"/>
              </a:rPr>
              <a:t>производителей</a:t>
            </a:r>
            <a:r>
              <a:rPr sz="1511" dirty="0">
                <a:latin typeface="Times New Roman"/>
                <a:cs typeface="Times New Roman"/>
              </a:rPr>
              <a:t> </a:t>
            </a:r>
            <a:r>
              <a:rPr sz="1511" spc="-36" dirty="0">
                <a:latin typeface="Times New Roman"/>
                <a:cs typeface="Times New Roman"/>
              </a:rPr>
              <a:t>БАД </a:t>
            </a:r>
            <a:r>
              <a:rPr sz="1511" spc="-364" dirty="0">
                <a:latin typeface="Times New Roman"/>
                <a:cs typeface="Times New Roman"/>
              </a:rPr>
              <a:t> </a:t>
            </a:r>
            <a:r>
              <a:rPr sz="1511" spc="-9" dirty="0">
                <a:latin typeface="Times New Roman"/>
                <a:cs typeface="Times New Roman"/>
              </a:rPr>
              <a:t>и</a:t>
            </a:r>
            <a:r>
              <a:rPr sz="1511" spc="-40" dirty="0">
                <a:latin typeface="Times New Roman"/>
                <a:cs typeface="Times New Roman"/>
              </a:rPr>
              <a:t> </a:t>
            </a:r>
            <a:r>
              <a:rPr sz="1511" spc="-27" dirty="0">
                <a:latin typeface="Times New Roman"/>
                <a:cs typeface="Times New Roman"/>
              </a:rPr>
              <a:t>косметических</a:t>
            </a:r>
            <a:r>
              <a:rPr sz="1511" spc="-36" dirty="0">
                <a:latin typeface="Times New Roman"/>
                <a:cs typeface="Times New Roman"/>
              </a:rPr>
              <a:t> </a:t>
            </a:r>
            <a:r>
              <a:rPr sz="1511" spc="-27" dirty="0">
                <a:latin typeface="Times New Roman"/>
                <a:cs typeface="Times New Roman"/>
              </a:rPr>
              <a:t>средств</a:t>
            </a:r>
            <a:r>
              <a:rPr sz="1511" spc="-36" dirty="0">
                <a:latin typeface="Times New Roman"/>
                <a:cs typeface="Times New Roman"/>
              </a:rPr>
              <a:t> </a:t>
            </a:r>
            <a:r>
              <a:rPr sz="1511" spc="-27" dirty="0">
                <a:latin typeface="Times New Roman"/>
                <a:cs typeface="Times New Roman"/>
              </a:rPr>
              <a:t>России.</a:t>
            </a:r>
            <a:endParaRPr sz="1511" dirty="0">
              <a:latin typeface="Times New Roman"/>
              <a:cs typeface="Times New Roman"/>
            </a:endParaRPr>
          </a:p>
        </p:txBody>
      </p:sp>
      <p:sp>
        <p:nvSpPr>
          <p:cNvPr id="22" name="object 9">
            <a:extLst>
              <a:ext uri="{FF2B5EF4-FFF2-40B4-BE49-F238E27FC236}">
                <a16:creationId xmlns:a16="http://schemas.microsoft.com/office/drawing/2014/main" id="{34C6960F-2173-44B8-BE7D-53D3B9E3F522}"/>
              </a:ext>
            </a:extLst>
          </p:cNvPr>
          <p:cNvSpPr txBox="1"/>
          <p:nvPr/>
        </p:nvSpPr>
        <p:spPr>
          <a:xfrm>
            <a:off x="707760" y="3426728"/>
            <a:ext cx="3162018" cy="1272143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89" marR="4516" algn="just">
              <a:lnSpc>
                <a:spcPts val="1600"/>
              </a:lnSpc>
              <a:spcBef>
                <a:spcPts val="320"/>
              </a:spcBef>
            </a:pPr>
            <a:r>
              <a:rPr sz="1511" spc="-27" dirty="0">
                <a:latin typeface="Times New Roman"/>
                <a:cs typeface="Times New Roman"/>
              </a:rPr>
              <a:t>Участие</a:t>
            </a:r>
            <a:r>
              <a:rPr sz="1511" spc="-67" dirty="0">
                <a:latin typeface="Times New Roman"/>
                <a:cs typeface="Times New Roman"/>
              </a:rPr>
              <a:t> </a:t>
            </a:r>
            <a:r>
              <a:rPr sz="1511" spc="-9" dirty="0">
                <a:latin typeface="Times New Roman"/>
                <a:cs typeface="Times New Roman"/>
              </a:rPr>
              <a:t>в</a:t>
            </a:r>
            <a:r>
              <a:rPr sz="1511" spc="-62" dirty="0">
                <a:latin typeface="Times New Roman"/>
                <a:cs typeface="Times New Roman"/>
              </a:rPr>
              <a:t> </a:t>
            </a:r>
            <a:r>
              <a:rPr sz="1511" spc="-31" dirty="0">
                <a:latin typeface="Times New Roman"/>
                <a:cs typeface="Times New Roman"/>
              </a:rPr>
              <a:t>формировании</a:t>
            </a:r>
            <a:r>
              <a:rPr sz="1511" spc="-62" dirty="0">
                <a:latin typeface="Times New Roman"/>
                <a:cs typeface="Times New Roman"/>
              </a:rPr>
              <a:t> </a:t>
            </a:r>
            <a:r>
              <a:rPr sz="1511" spc="-36" dirty="0">
                <a:latin typeface="Times New Roman"/>
                <a:cs typeface="Times New Roman"/>
              </a:rPr>
              <a:t>государствен- </a:t>
            </a:r>
            <a:r>
              <a:rPr sz="1511" spc="-369" dirty="0">
                <a:latin typeface="Times New Roman"/>
                <a:cs typeface="Times New Roman"/>
              </a:rPr>
              <a:t> </a:t>
            </a:r>
            <a:r>
              <a:rPr sz="1511" spc="-22" dirty="0">
                <a:latin typeface="Times New Roman"/>
                <a:cs typeface="Times New Roman"/>
              </a:rPr>
              <a:t>ной</a:t>
            </a:r>
            <a:r>
              <a:rPr sz="1511" spc="-18" dirty="0">
                <a:latin typeface="Times New Roman"/>
                <a:cs typeface="Times New Roman"/>
              </a:rPr>
              <a:t> </a:t>
            </a:r>
            <a:r>
              <a:rPr sz="1511" spc="-27" dirty="0">
                <a:latin typeface="Times New Roman"/>
                <a:cs typeface="Times New Roman"/>
              </a:rPr>
              <a:t>политики</a:t>
            </a:r>
            <a:r>
              <a:rPr sz="1511" spc="-22" dirty="0">
                <a:latin typeface="Times New Roman"/>
                <a:cs typeface="Times New Roman"/>
              </a:rPr>
              <a:t> </a:t>
            </a:r>
            <a:r>
              <a:rPr sz="1511" spc="-9" dirty="0">
                <a:latin typeface="Times New Roman"/>
                <a:cs typeface="Times New Roman"/>
              </a:rPr>
              <a:t>и</a:t>
            </a:r>
            <a:r>
              <a:rPr sz="1511" spc="-4" dirty="0">
                <a:latin typeface="Times New Roman"/>
                <a:cs typeface="Times New Roman"/>
              </a:rPr>
              <a:t> </a:t>
            </a:r>
            <a:r>
              <a:rPr sz="1511" spc="-31" dirty="0">
                <a:latin typeface="Times New Roman"/>
                <a:cs typeface="Times New Roman"/>
              </a:rPr>
              <a:t>совершенствовании </a:t>
            </a:r>
            <a:r>
              <a:rPr sz="1511" spc="-27" dirty="0">
                <a:latin typeface="Times New Roman"/>
                <a:cs typeface="Times New Roman"/>
              </a:rPr>
              <a:t> </a:t>
            </a:r>
            <a:r>
              <a:rPr sz="1511" spc="-31" dirty="0">
                <a:latin typeface="Times New Roman"/>
                <a:cs typeface="Times New Roman"/>
              </a:rPr>
              <a:t>нормативной</a:t>
            </a:r>
            <a:r>
              <a:rPr sz="1511" spc="-27" dirty="0">
                <a:latin typeface="Times New Roman"/>
                <a:cs typeface="Times New Roman"/>
              </a:rPr>
              <a:t> </a:t>
            </a:r>
            <a:r>
              <a:rPr sz="1511" spc="-22" dirty="0">
                <a:latin typeface="Times New Roman"/>
                <a:cs typeface="Times New Roman"/>
              </a:rPr>
              <a:t>базы,</a:t>
            </a:r>
            <a:r>
              <a:rPr sz="1511" spc="-18" dirty="0">
                <a:latin typeface="Times New Roman"/>
                <a:cs typeface="Times New Roman"/>
              </a:rPr>
              <a:t> </a:t>
            </a:r>
            <a:r>
              <a:rPr sz="1511" spc="-31" dirty="0">
                <a:latin typeface="Times New Roman"/>
                <a:cs typeface="Times New Roman"/>
              </a:rPr>
              <a:t>направленных</a:t>
            </a:r>
            <a:r>
              <a:rPr sz="1511" spc="-27" dirty="0">
                <a:latin typeface="Times New Roman"/>
                <a:cs typeface="Times New Roman"/>
              </a:rPr>
              <a:t> на </a:t>
            </a:r>
            <a:r>
              <a:rPr sz="1511" spc="-22" dirty="0">
                <a:latin typeface="Times New Roman"/>
                <a:cs typeface="Times New Roman"/>
              </a:rPr>
              <a:t> </a:t>
            </a:r>
            <a:r>
              <a:rPr sz="1511" spc="-27" dirty="0">
                <a:latin typeface="Times New Roman"/>
                <a:cs typeface="Times New Roman"/>
              </a:rPr>
              <a:t>развитие</a:t>
            </a:r>
            <a:r>
              <a:rPr sz="1511" spc="-22" dirty="0">
                <a:latin typeface="Times New Roman"/>
                <a:cs typeface="Times New Roman"/>
              </a:rPr>
              <a:t> </a:t>
            </a:r>
            <a:r>
              <a:rPr sz="1511" spc="-36" dirty="0">
                <a:latin typeface="Times New Roman"/>
                <a:cs typeface="Times New Roman"/>
              </a:rPr>
              <a:t>научного,</a:t>
            </a:r>
            <a:r>
              <a:rPr sz="1511" spc="-31" dirty="0">
                <a:latin typeface="Times New Roman"/>
                <a:cs typeface="Times New Roman"/>
              </a:rPr>
              <a:t> промышленного</a:t>
            </a:r>
            <a:r>
              <a:rPr sz="1511" spc="-27" dirty="0">
                <a:latin typeface="Times New Roman"/>
                <a:cs typeface="Times New Roman"/>
              </a:rPr>
              <a:t> </a:t>
            </a:r>
            <a:r>
              <a:rPr sz="1511" spc="-9" dirty="0">
                <a:latin typeface="Times New Roman"/>
                <a:cs typeface="Times New Roman"/>
              </a:rPr>
              <a:t>и </a:t>
            </a:r>
            <a:r>
              <a:rPr sz="1511" spc="-364" dirty="0">
                <a:latin typeface="Times New Roman"/>
                <a:cs typeface="Times New Roman"/>
              </a:rPr>
              <a:t> </a:t>
            </a:r>
            <a:r>
              <a:rPr sz="1511" spc="-36" dirty="0">
                <a:latin typeface="Times New Roman"/>
                <a:cs typeface="Times New Roman"/>
              </a:rPr>
              <a:t>предпринимательского</a:t>
            </a:r>
            <a:r>
              <a:rPr sz="1511" spc="-31" dirty="0">
                <a:latin typeface="Times New Roman"/>
                <a:cs typeface="Times New Roman"/>
              </a:rPr>
              <a:t> </a:t>
            </a:r>
            <a:r>
              <a:rPr sz="1511" spc="-27" dirty="0">
                <a:latin typeface="Times New Roman"/>
                <a:cs typeface="Times New Roman"/>
              </a:rPr>
              <a:t>потенциала</a:t>
            </a:r>
            <a:r>
              <a:rPr sz="1511" spc="-22" dirty="0">
                <a:latin typeface="Times New Roman"/>
                <a:cs typeface="Times New Roman"/>
              </a:rPr>
              <a:t> </a:t>
            </a:r>
            <a:r>
              <a:rPr sz="1511" spc="-9" dirty="0">
                <a:latin typeface="Times New Roman"/>
                <a:cs typeface="Times New Roman"/>
              </a:rPr>
              <a:t>в </a:t>
            </a:r>
            <a:r>
              <a:rPr sz="1511" spc="-4" dirty="0">
                <a:latin typeface="Times New Roman"/>
                <a:cs typeface="Times New Roman"/>
              </a:rPr>
              <a:t> </a:t>
            </a:r>
            <a:r>
              <a:rPr sz="1511" spc="-27" dirty="0">
                <a:latin typeface="Times New Roman"/>
                <a:cs typeface="Times New Roman"/>
              </a:rPr>
              <a:t>профильных</a:t>
            </a:r>
            <a:r>
              <a:rPr sz="1511" spc="-40" dirty="0">
                <a:latin typeface="Times New Roman"/>
                <a:cs typeface="Times New Roman"/>
              </a:rPr>
              <a:t> </a:t>
            </a:r>
            <a:r>
              <a:rPr sz="1511" spc="-27" dirty="0">
                <a:latin typeface="Times New Roman"/>
                <a:cs typeface="Times New Roman"/>
              </a:rPr>
              <a:t>отраслях.</a:t>
            </a:r>
            <a:endParaRPr sz="151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73481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1.jpg" descr="1.jpg">
            <a:extLst>
              <a:ext uri="{FF2B5EF4-FFF2-40B4-BE49-F238E27FC236}">
                <a16:creationId xmlns:a16="http://schemas.microsoft.com/office/drawing/2014/main" id="{4E9FAFF9-B32D-4385-A64C-7FB52AAC26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03" r="36073" b="86281"/>
          <a:stretch/>
        </p:blipFill>
        <p:spPr>
          <a:xfrm>
            <a:off x="4843131" y="5947957"/>
            <a:ext cx="7043245" cy="735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1.jpg" descr="1.jpg">
            <a:extLst>
              <a:ext uri="{FF2B5EF4-FFF2-40B4-BE49-F238E27FC236}">
                <a16:creationId xmlns:a16="http://schemas.microsoft.com/office/drawing/2014/main" id="{410EB231-ABA7-4B1A-8954-2BED5679A0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4027"/>
          <a:stretch/>
        </p:blipFill>
        <p:spPr>
          <a:xfrm>
            <a:off x="-1" y="0"/>
            <a:ext cx="12192001" cy="109537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89080C-03D7-4E96-8827-CE508FD5CC99}"/>
              </a:ext>
            </a:extLst>
          </p:cNvPr>
          <p:cNvSpPr txBox="1"/>
          <p:nvPr/>
        </p:nvSpPr>
        <p:spPr>
          <a:xfrm>
            <a:off x="316422" y="229823"/>
            <a:ext cx="46508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Комиссии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F5F372-F8F3-4455-BF73-523AF932C532}"/>
              </a:ext>
            </a:extLst>
          </p:cNvPr>
          <p:cNvSpPr txBox="1"/>
          <p:nvPr/>
        </p:nvSpPr>
        <p:spPr>
          <a:xfrm>
            <a:off x="906011" y="16945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075D4D-0035-4D3C-85A7-AF634494304F}"/>
              </a:ext>
            </a:extLst>
          </p:cNvPr>
          <p:cNvSpPr txBox="1"/>
          <p:nvPr/>
        </p:nvSpPr>
        <p:spPr>
          <a:xfrm>
            <a:off x="4788722" y="1095375"/>
            <a:ext cx="6843745" cy="5588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Аракелян Гайк Георгиевич</a:t>
            </a:r>
          </a:p>
          <a:p>
            <a:pPr>
              <a:lnSpc>
                <a:spcPct val="150000"/>
              </a:lnSpc>
            </a:pPr>
            <a:endParaRPr lang="ru-RU" sz="1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10 августа 1964г. Женат, трое детей и семь внуков.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высшее. 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Окончил Пятигорский Фармацевтический институт (1981г. - 1986г.), квалификация: провизор.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деятельность: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1986 – 1988гг. – Заведующий аптекой пос. Цимлянский, Ставропольский край;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1988 – 1993гг. – Заведующий аптекой №</a:t>
            </a:r>
            <a:r>
              <a:rPr lang="en-US" sz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ru-RU" sz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Аптечное управление г. Тбилиси;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1994г. – Заведующий аптекой №</a:t>
            </a:r>
            <a:r>
              <a:rPr lang="en-US" sz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СКЖД – Фарм. Управление  г. Шахты, Ростовской области;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1998 – 2004гг. – Генеральный директор ЗАО «Натур Продукт» г. СПб.;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2004г. – по наст. время – учредитель,  директор по развитию ГК «МИРРОЛЛА».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рабочей группы Совета по интеллектуальным вопросам при Председателе Совета Федерации Федерального собрания Российской Федерации с 2014г.;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Ассоциации СРО «Союз производителей БАД к пище»;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«Опоры России».</a:t>
            </a:r>
          </a:p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лет  деятельности в фармацевтической отрасли </a:t>
            </a:r>
          </a:p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лет в производстве Лекарственных средств, БАД и косметики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34519B-BD20-4B07-9754-A6A9397009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3"/>
          <a:stretch/>
        </p:blipFill>
        <p:spPr>
          <a:xfrm>
            <a:off x="-2" y="1095375"/>
            <a:ext cx="4172825" cy="558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689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381</Words>
  <Application>Microsoft Office PowerPoint</Application>
  <PresentationFormat>Широкоэкранный</PresentationFormat>
  <Paragraphs>40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Noto Sans</vt:lpstr>
      <vt:lpstr>Times New Roman</vt:lpstr>
      <vt:lpstr>Тема Office</vt:lpstr>
      <vt:lpstr>Комиссия по производству и обороту БАД и косметических средств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Комиссия по защите прав производителей БАД</dc:title>
  <dc:creator>user</dc:creator>
  <cp:lastModifiedBy>Реут Екатерина</cp:lastModifiedBy>
  <cp:revision>51</cp:revision>
  <dcterms:created xsi:type="dcterms:W3CDTF">2024-10-11T13:31:39Z</dcterms:created>
  <dcterms:modified xsi:type="dcterms:W3CDTF">2024-11-14T11:30:53Z</dcterms:modified>
</cp:coreProperties>
</file>