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Montserrat" pitchFamily="2" charset="0"/>
      <p:regular r:id="rId46"/>
      <p:bold r:id="rId47"/>
      <p:italic r:id="rId48"/>
      <p:boldItalic r:id="rId49"/>
    </p:embeddedFont>
    <p:embeddedFont>
      <p:font typeface="Montserrat Light" panose="020F0302020204030204" pitchFamily="34" charset="0"/>
      <p:regular r:id="rId50"/>
      <p:bold r:id="rId51"/>
      <p:italic r:id="rId52"/>
      <p:boldItalic r:id="rId53"/>
    </p:embeddedFont>
    <p:embeddedFont>
      <p:font typeface="Open Sans" panose="020B0606030504020204" pitchFamily="34" charset="0"/>
      <p:regular r:id="rId54"/>
      <p:bold r:id="rId55"/>
      <p:italic r:id="rId56"/>
      <p:boldItalic r:id="rId57"/>
    </p:embeddedFont>
    <p:embeddedFont>
      <p:font typeface="Open Sans Light" panose="020B0306030504020204" pitchFamily="3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67">
          <p15:clr>
            <a:srgbClr val="A4A3A4"/>
          </p15:clr>
        </p15:guide>
        <p15:guide id="2" pos="6058">
          <p15:clr>
            <a:srgbClr val="A4A3A4"/>
          </p15:clr>
        </p15:guide>
        <p15:guide id="3">
          <p15:clr>
            <a:srgbClr val="747775"/>
          </p15:clr>
        </p15:guide>
        <p15:guide id="4" orient="horz" pos="120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>
      <p:cViewPr varScale="1">
        <p:scale>
          <a:sx n="119" d="100"/>
          <a:sy n="119" d="100"/>
        </p:scale>
        <p:origin x="616" y="248"/>
      </p:cViewPr>
      <p:guideLst>
        <p:guide orient="horz" pos="567"/>
        <p:guide pos="6058"/>
        <p:guide/>
        <p:guide orient="horz" pos="12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font" Target="fonts/font2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f317a1b870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2f317a1b87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317a1b87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f317a1b87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f317a1b870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2f317a1b87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f317a1b870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2f317a1b870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f317a1b870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2f317a1b87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f317a1b870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2f317a1b870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f317a1b870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2f317a1b870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f317a1b870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2f317a1b870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f317a1b870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2f317a1b870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f317a1b870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2f317a1b870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f317a1b870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2f317a1b870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f317a1b870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2f317a1b870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f317a1b870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2f317a1b870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f317a1b870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f317a1b870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f317a1b870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2f317a1b870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317a1b87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2f317a1b87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f317a1b870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2f317a1b870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f317a1b870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2f317a1b870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f317a1b87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2f317a1b87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f317a1b87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2f317a1b87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f317a1b870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2f317a1b870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f317a1b870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2f317a1b870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f317a1b870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g2f317a1b870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f317a1b870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2f317a1b870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f317a1b870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2f317a1b870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f317a1b870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2f317a1b870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f317a1b870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g2f317a1b870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f317a1b870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g2f317a1b870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f317a1b870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g2f317a1b870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f317a1b8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2f317a1b8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317a1b87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2f317a1b87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f317a1b87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2f317a1b87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f317a1b87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2f317a1b87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f317a1b87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2f317a1b87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317a1b87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2f317a1b87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3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ogin.consultant.ru/link/?req=doc&amp;base=LAW&amp;n=428087&amp;dst=100010&amp;field=134&amp;date=13.08.2024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m.vk.com/wall-40067852_2823154%2027.03.2024" TargetMode="Externa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ogin.consultant.ru/link/?req=doc&amp;base=LAW&amp;n=436054&amp;dst=100011&amp;field=134&amp;date=13.08.2024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3679641">
            <a:off x="-1479436" y="-2317693"/>
            <a:ext cx="9948422" cy="10309836"/>
          </a:xfrm>
          <a:prstGeom prst="roundRect">
            <a:avLst>
              <a:gd name="adj" fmla="val 16667"/>
            </a:avLst>
          </a:prstGeom>
          <a:solidFill>
            <a:srgbClr val="0C01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1082825" y="461775"/>
            <a:ext cx="8067000" cy="3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lang="ru-RU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МА</a:t>
            </a:r>
            <a:r>
              <a:rPr lang="ru-RU" sz="3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РКИРОВКА РЕКЛАМЫ: </a:t>
            </a:r>
            <a:endParaRPr sz="33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lang="ru-RU" sz="3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Практика УФАС по признанию постов, репостов, рекомендаций, рассылок рекламными</a:t>
            </a:r>
            <a:endParaRPr sz="3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endParaRPr sz="36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1540040" y="3787850"/>
            <a:ext cx="658528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ru-RU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Любовь Сергеевна Шаталина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член Комиссии по цифровому развитию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Московского областного отделения «ОПОРЫ РОССИИ»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1227222" y="3745832"/>
            <a:ext cx="123743" cy="18351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540050" y="4615714"/>
            <a:ext cx="49701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br>
              <a:rPr lang="ru-RU" sz="140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ru-RU" sz="140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Липецк, август 202</a:t>
            </a:r>
            <a:r>
              <a:rPr lang="ru-RU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DC0E61-A9C3-AE3B-24FF-940C194D9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572" y="247600"/>
            <a:ext cx="3295426" cy="7909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174" name="Google Shape;174;p22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/>
          </a:p>
        </p:txBody>
      </p:sp>
      <p:pic>
        <p:nvPicPr>
          <p:cNvPr id="175" name="Google Shape;17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4924" y="963072"/>
            <a:ext cx="5189388" cy="5189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4926" y="963069"/>
            <a:ext cx="5189376" cy="518941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/>
        </p:nvSpPr>
        <p:spPr>
          <a:xfrm>
            <a:off x="1160975" y="1446388"/>
            <a:ext cx="4509000" cy="4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На сайте ФАС России разместила примеры рекламы, подлежащей маркировке</a:t>
            </a:r>
            <a:endParaRPr sz="3600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185" name="Google Shape;185;p23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/>
          </a:p>
        </p:txBody>
      </p:sp>
      <p:pic>
        <p:nvPicPr>
          <p:cNvPr id="186" name="Google Shape;18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4924" y="963072"/>
            <a:ext cx="5189388" cy="5189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550" y="963100"/>
            <a:ext cx="5189376" cy="518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94925" y="963100"/>
            <a:ext cx="5189374" cy="518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196" name="Google Shape;196;p24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/>
          </a:p>
        </p:txBody>
      </p:sp>
      <p:pic>
        <p:nvPicPr>
          <p:cNvPr id="197" name="Google Shape;19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4924" y="963072"/>
            <a:ext cx="5189388" cy="5189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5550" y="963100"/>
            <a:ext cx="5189376" cy="518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94925" y="963100"/>
            <a:ext cx="5189374" cy="518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207" name="Google Shape;207;p25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/>
          </a:p>
        </p:txBody>
      </p:sp>
      <p:pic>
        <p:nvPicPr>
          <p:cNvPr id="208" name="Google Shape;20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4924" y="963072"/>
            <a:ext cx="5189388" cy="5189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5550" y="963100"/>
            <a:ext cx="5189376" cy="518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94925" y="963100"/>
            <a:ext cx="5189374" cy="518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218" name="Google Shape;218;p26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/>
          </a:p>
        </p:txBody>
      </p:sp>
      <p:pic>
        <p:nvPicPr>
          <p:cNvPr id="219" name="Google Shape;21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4924" y="963072"/>
            <a:ext cx="5189388" cy="5189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5550" y="963100"/>
            <a:ext cx="5189376" cy="518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94925" y="963100"/>
            <a:ext cx="5189374" cy="518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94925" y="963100"/>
            <a:ext cx="5189376" cy="518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230" name="Google Shape;230;p27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/>
          </a:p>
        </p:txBody>
      </p:sp>
      <p:pic>
        <p:nvPicPr>
          <p:cNvPr id="231" name="Google Shape;2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7"/>
          <p:cNvSpPr txBox="1"/>
          <p:nvPr/>
        </p:nvSpPr>
        <p:spPr>
          <a:xfrm>
            <a:off x="1475875" y="963075"/>
            <a:ext cx="7988700" cy="23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Может ли считаться рекламой призыв подписаться на чужие социальные сети?</a:t>
            </a:r>
            <a:endParaRPr sz="3600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7"/>
          <p:cNvSpPr txBox="1"/>
          <p:nvPr/>
        </p:nvSpPr>
        <p:spPr>
          <a:xfrm>
            <a:off x="1475875" y="3131125"/>
            <a:ext cx="10018200" cy="31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ФАС отвечает: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случае если информация с призывом подписаться на страницу в социальной сети/посетить сайт иного лица </a:t>
            </a:r>
            <a:r>
              <a:rPr lang="ru-RU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указывает также на товар или услугу, которые производятся или реализуются владельцем такой страницы в сети Интернет, дает их характеристики, призывает к покупке товара (услуги),</a:t>
            </a:r>
            <a:r>
              <a:rPr lang="ru-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то такая информация относится к рекламе.</a:t>
            </a:r>
            <a:endParaRPr sz="2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5" name="Google Shape;23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675" y="1339375"/>
            <a:ext cx="970400" cy="9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91375" y="1049782"/>
            <a:ext cx="1944404" cy="2144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242" name="Google Shape;242;p28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/>
          </a:p>
        </p:txBody>
      </p:sp>
      <p:pic>
        <p:nvPicPr>
          <p:cNvPr id="243" name="Google Shape;24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8"/>
          <p:cNvSpPr txBox="1"/>
          <p:nvPr/>
        </p:nvSpPr>
        <p:spPr>
          <a:xfrm>
            <a:off x="1475875" y="963075"/>
            <a:ext cx="8964000" cy="23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Будет ли считаться рекламой информация, размещенная на безвозмездной основе?</a:t>
            </a:r>
            <a:endParaRPr sz="3600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28"/>
          <p:cNvSpPr txBox="1"/>
          <p:nvPr/>
        </p:nvSpPr>
        <p:spPr>
          <a:xfrm>
            <a:off x="1475875" y="3131125"/>
            <a:ext cx="10018200" cy="31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ФАС отвечает: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 признакам рекламы не относится факт получения вознаграждения за ее размещение</a:t>
            </a:r>
            <a:r>
              <a:rPr lang="ru-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Антимонопольными органами оценивается </a:t>
            </a:r>
            <a:r>
              <a:rPr lang="ru-RU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содержание</a:t>
            </a:r>
            <a:r>
              <a:rPr lang="ru-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размещаемой информации. Если информация содержит объект рекламирования, адресована неопределенному кругу лиц, имеет целью формирование и поддержание интереса к конкретному товару, то такая информация будет признана рекламой.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675" y="1339375"/>
            <a:ext cx="970400" cy="9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91375" y="1049782"/>
            <a:ext cx="1944404" cy="2144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254" name="Google Shape;254;p29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/>
          </a:p>
        </p:txBody>
      </p:sp>
      <p:pic>
        <p:nvPicPr>
          <p:cNvPr id="255" name="Google Shape;25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9"/>
          <p:cNvSpPr txBox="1"/>
          <p:nvPr/>
        </p:nvSpPr>
        <p:spPr>
          <a:xfrm>
            <a:off x="1475875" y="963085"/>
            <a:ext cx="10392600" cy="23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Маркировка интернет-рекламы</a:t>
            </a:r>
            <a:endParaRPr sz="3600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29"/>
          <p:cNvSpPr txBox="1"/>
          <p:nvPr/>
        </p:nvSpPr>
        <p:spPr>
          <a:xfrm>
            <a:off x="1475875" y="1788850"/>
            <a:ext cx="6416100" cy="4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Маркировка «состоит из 2-ух частей»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02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 часть: Маркировка интернет-рекламы (за чем следит ФАС):</a:t>
            </a:r>
            <a:endParaRPr sz="2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02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 наличие пометки «Реклама» 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02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 наличие информации о рекламодателе или его сайте 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02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 часть: Маркировка интернет-рекламы (за чем следит Роскомнадзор)/техническая часть: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02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 наличие идентификатора (токена) и последующая отчетность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9" name="Google Shape;259;p29"/>
          <p:cNvPicPr preferRelativeResize="0"/>
          <p:nvPr/>
        </p:nvPicPr>
        <p:blipFill rotWithShape="1">
          <a:blip r:embed="rId5">
            <a:alphaModFix/>
          </a:blip>
          <a:srcRect t="81860" r="39864"/>
          <a:stretch/>
        </p:blipFill>
        <p:spPr>
          <a:xfrm>
            <a:off x="7573275" y="2985975"/>
            <a:ext cx="3855030" cy="1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265" name="Google Shape;265;p30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/>
          </a:p>
        </p:txBody>
      </p:sp>
      <p:pic>
        <p:nvPicPr>
          <p:cNvPr id="266" name="Google Shape;26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0"/>
          <p:cNvSpPr txBox="1"/>
          <p:nvPr/>
        </p:nvSpPr>
        <p:spPr>
          <a:xfrm>
            <a:off x="1475875" y="2348680"/>
            <a:ext cx="10018200" cy="4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Согласно статье 2 ФЗ от 02.07.2021 № 347-ФЗ «О внесении изменений в ФЗ «О рекламе» норма статьи 18.1 Закона о рекламе вступила в силу с 01.09.2022.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 указанной даты размещение любой рекламы в сети «Интернет» должно сопровождаться пометкой «реклама». Использование иной пометки для указания на рекламный характер информации в сети «Интернет» не предусмотрено данной нормой. 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любой рекламе в сети «Интернет» также должно быть также указание на рекламодателя такой рекламы и (или) сайт, страницу сайта в ИТС «Интернет», содержащие информацию о рекламодателе такой рекламы. 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Такое указание может быть выполнено или в виде наименования юридического лица - рекламодателя (фамилии, имени, отчества физического лица), или в виде ссылки на сайт (страницу сайта) с данными о рекламодателе, также в рекламе могут быть размещены оба вида таких сведений.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75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30"/>
          <p:cNvSpPr txBox="1"/>
          <p:nvPr/>
        </p:nvSpPr>
        <p:spPr>
          <a:xfrm>
            <a:off x="1475875" y="963080"/>
            <a:ext cx="10392600" cy="12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Что пишут УФАС в своих Определениях о маркировке:</a:t>
            </a:r>
            <a:endParaRPr sz="3600" b="1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275" name="Google Shape;275;p31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  <a:endParaRPr/>
          </a:p>
        </p:txBody>
      </p:sp>
      <p:pic>
        <p:nvPicPr>
          <p:cNvPr id="276" name="Google Shape;27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1"/>
          <p:cNvSpPr txBox="1"/>
          <p:nvPr/>
        </p:nvSpPr>
        <p:spPr>
          <a:xfrm>
            <a:off x="1475875" y="2348680"/>
            <a:ext cx="10018200" cy="4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…под рекламой понимается информация, распространенная любым способом, в любой форме и с использованием любых средств, адресованная неопределенному кругу лиц и направленная на привлечение внимания к объекту рекламирования, формирование или поддержание интереса к нему и его продвижение на рынке.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r>
              <a:rPr lang="ru-RU"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Отличие рекламы от иной информации заключается в цели ее размещения. Так, к признакам рекламы в сети Интернет следует отнести: выраженный акцент на товаре или услуге, выгодное описание товара, призыв приобрести именно этот товар производителя.</a:t>
            </a:r>
            <a:endParaRPr sz="1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Решение УФАС по Курганской области № 045/05/18.1-576/2024</a:t>
            </a:r>
            <a:endParaRPr sz="1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750"/>
              </a:spcAft>
              <a:buNone/>
            </a:pP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31"/>
          <p:cNvSpPr txBox="1"/>
          <p:nvPr/>
        </p:nvSpPr>
        <p:spPr>
          <a:xfrm>
            <a:off x="1475875" y="963080"/>
            <a:ext cx="103926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Что пишут УФАС в своих Определениях о маркировке:</a:t>
            </a:r>
            <a:endParaRPr sz="3600" b="1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671179" y="1198337"/>
            <a:ext cx="5742600" cy="47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5725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Любовь Сергеевна </a:t>
            </a:r>
            <a:endParaRPr sz="3600" b="1" i="0" u="none" strike="noStrike" cap="none" dirty="0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5725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Шаталина</a:t>
            </a:r>
            <a:br>
              <a:rPr lang="ru-RU" sz="3200" b="1" dirty="0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2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28625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ingdings" pitchFamily="2" charset="2"/>
              <a:buChar char="§"/>
            </a:pPr>
            <a:r>
              <a:rPr lang="ru-RU" sz="200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Юрист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28625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200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Член Ассоциации юристов России</a:t>
            </a:r>
            <a:endParaRPr sz="200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28625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200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Руководитель Центра защиты прав предпринимателей, бизнеса и имущества Москвы и Московской области</a:t>
            </a:r>
            <a:endParaRPr sz="200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28625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200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Член «ОПОРЫ РОССИИ»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28625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200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Член ТПП Одинцовского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00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г.о. Московской области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85725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  <a:p>
            <a:pPr marL="85725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20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     Телефон</a:t>
            </a:r>
            <a:r>
              <a:rPr lang="ru-RU" sz="200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ru-RU" sz="2000" b="1" i="0" u="none" strike="noStrike" cap="none" dirty="0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+7 915 205 79 29</a:t>
            </a:r>
            <a:endParaRPr sz="2000" b="1" i="0" u="none" strike="noStrike" cap="none" dirty="0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5725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2000" b="1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     Сайт: </a:t>
            </a:r>
            <a:r>
              <a:rPr lang="ru-RU" sz="2000" b="1" i="0" u="none" strike="noStrike" cap="none" dirty="0" err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Lawyer-business.ru</a:t>
            </a:r>
            <a:endParaRPr sz="1600" b="1" i="0" u="none" strike="noStrike" cap="none" dirty="0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t="9820"/>
          <a:stretch/>
        </p:blipFill>
        <p:spPr>
          <a:xfrm>
            <a:off x="7004350" y="745949"/>
            <a:ext cx="4225151" cy="567627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6" name="Google Shape;96;p14"/>
          <p:cNvSpPr/>
          <p:nvPr/>
        </p:nvSpPr>
        <p:spPr>
          <a:xfrm rot="3679571">
            <a:off x="9842561" y="-1294315"/>
            <a:ext cx="2122035" cy="2510432"/>
          </a:xfrm>
          <a:prstGeom prst="roundRect">
            <a:avLst>
              <a:gd name="adj" fmla="val 16667"/>
            </a:avLst>
          </a:prstGeom>
          <a:solidFill>
            <a:srgbClr val="0C01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285" name="Google Shape;285;p32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endParaRPr/>
          </a:p>
        </p:txBody>
      </p:sp>
      <p:pic>
        <p:nvPicPr>
          <p:cNvPr id="286" name="Google Shape;28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2"/>
          <p:cNvSpPr/>
          <p:nvPr/>
        </p:nvSpPr>
        <p:spPr>
          <a:xfrm rot="5400000">
            <a:off x="5305325" y="439100"/>
            <a:ext cx="2121900" cy="8353800"/>
          </a:xfrm>
          <a:prstGeom prst="roundRect">
            <a:avLst>
              <a:gd name="adj" fmla="val 16667"/>
            </a:avLst>
          </a:prstGeom>
          <a:solidFill>
            <a:srgbClr val="0C01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2"/>
          <p:cNvSpPr txBox="1"/>
          <p:nvPr/>
        </p:nvSpPr>
        <p:spPr>
          <a:xfrm>
            <a:off x="1475875" y="963075"/>
            <a:ext cx="98484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Если нет первой части маркировки (пометки рекламы, информации о рекламодателе):</a:t>
            </a:r>
            <a:endParaRPr sz="3600" b="1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УФАС говорит о нарушении рекламораспространителем </a:t>
            </a:r>
            <a:endParaRPr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ч. 16 ст. 18.1 Закона о рекламе</a:t>
            </a:r>
            <a:endParaRPr sz="3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9" name="Google Shape;28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295" name="Google Shape;295;p33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endParaRPr/>
          </a:p>
        </p:txBody>
      </p:sp>
      <p:pic>
        <p:nvPicPr>
          <p:cNvPr id="296" name="Google Shape;29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3"/>
          <p:cNvSpPr txBox="1"/>
          <p:nvPr/>
        </p:nvSpPr>
        <p:spPr>
          <a:xfrm>
            <a:off x="1475873" y="2015193"/>
            <a:ext cx="10018200" cy="4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Согласно ч. 7 ст. 38 Закона о рекламе за нарушение требований, установленных ч. 16 ст. 18.1 Закона о рекламе, ответственность несет </a:t>
            </a:r>
            <a:r>
              <a:rPr lang="ru-RU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рекламораспространитель.</a:t>
            </a:r>
            <a:endParaRPr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соответствии с ч. 8 ст. 38 Закона о рекламе </a:t>
            </a:r>
            <a:r>
              <a:rPr lang="ru-RU" sz="24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рекламопроизводитель</a:t>
            </a:r>
            <a:r>
              <a:rPr lang="ru-R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несет ответственность за нарушение требований, указанных в ч. 7 ст. 38 ФЗ о рекламе, в случае, если будет доказано, что нарушение произошло по его вине.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r>
              <a:rPr lang="ru-RU" sz="2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Рекламопроизводитель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– лицо, осуществляющее полностью или частично приведение информации в готовую для распространения в виде рекламы форму.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33"/>
          <p:cNvSpPr txBox="1"/>
          <p:nvPr/>
        </p:nvSpPr>
        <p:spPr>
          <a:xfrm>
            <a:off x="1475875" y="963080"/>
            <a:ext cx="103926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Кто отвечает за нарушение</a:t>
            </a:r>
            <a:endParaRPr sz="3600" b="1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4"/>
          <p:cNvSpPr/>
          <p:nvPr/>
        </p:nvSpPr>
        <p:spPr>
          <a:xfrm>
            <a:off x="-1097012" y="-517544"/>
            <a:ext cx="13928100" cy="7893000"/>
          </a:xfrm>
          <a:prstGeom prst="roundRect">
            <a:avLst>
              <a:gd name="adj" fmla="val 16667"/>
            </a:avLst>
          </a:prstGeom>
          <a:solidFill>
            <a:srgbClr val="0C015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4"/>
          <p:cNvSpPr txBox="1">
            <a:spLocks noGrp="1"/>
          </p:cNvSpPr>
          <p:nvPr>
            <p:ph type="ctrTitle"/>
          </p:nvPr>
        </p:nvSpPr>
        <p:spPr>
          <a:xfrm>
            <a:off x="2325600" y="1919375"/>
            <a:ext cx="7540800" cy="19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r>
              <a:rPr lang="ru-RU" sz="4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ПРАКТИКА УФАС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311" name="Google Shape;311;p35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endParaRPr/>
          </a:p>
        </p:txBody>
      </p:sp>
      <p:pic>
        <p:nvPicPr>
          <p:cNvPr id="312" name="Google Shape;31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5"/>
          <p:cNvSpPr txBox="1"/>
          <p:nvPr/>
        </p:nvSpPr>
        <p:spPr>
          <a:xfrm>
            <a:off x="1475873" y="2523900"/>
            <a:ext cx="10251000" cy="4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Одно из первых дел…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Пост-розыгрыш от тату-студии HIRURG: «можешь выиграть крутую татуировку или обучение. У нас 20 призовых мест и еще целая куча классных подарков - участвуй! … Для участия выполни 4 простых условия: 1) Пройди регистрацию по ссылке:… 2) Подпишись на наше сообщество:… 3) Сделай репост закрепа 4) Приходи на живой эфир за своим подарком!»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Пост был признан рекламным, но дело прекращено.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Определение Новосибирского УФАС России от 04.09.2023 №054/05/5-1717/2023</a:t>
            </a:r>
            <a:endParaRPr sz="1800" b="1" dirty="0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" name="Google Shape;315;p35"/>
          <p:cNvSpPr txBox="1"/>
          <p:nvPr/>
        </p:nvSpPr>
        <p:spPr>
          <a:xfrm>
            <a:off x="1475875" y="963075"/>
            <a:ext cx="100182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Дело о «закрепленном посте» в собственном аккаунте в соц. сети ВК </a:t>
            </a:r>
            <a:endParaRPr sz="3600" b="1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6" name="Google Shape;31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800" y="1016400"/>
            <a:ext cx="1131549" cy="113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322" name="Google Shape;322;p36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  <a:endParaRPr/>
          </a:p>
        </p:txBody>
      </p:sp>
      <p:pic>
        <p:nvPicPr>
          <p:cNvPr id="323" name="Google Shape;32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6"/>
          <p:cNvSpPr txBox="1"/>
          <p:nvPr/>
        </p:nvSpPr>
        <p:spPr>
          <a:xfrm>
            <a:off x="1475875" y="2348680"/>
            <a:ext cx="10018200" cy="4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«ВКонтакте» в сообществе «Coffee </a:t>
            </a:r>
            <a:r>
              <a:rPr lang="ru-RU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Like</a:t>
            </a: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Сыктывкар. Кофе с собой» (</a:t>
            </a:r>
            <a:r>
              <a:rPr lang="ru-RU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https</a:t>
            </a: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://</a:t>
            </a:r>
            <a:r>
              <a:rPr lang="ru-RU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vk.com</a:t>
            </a: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/coffeelike11) размещена информация: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ru-RU" sz="20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Грог или пунш?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Не важно, какой вы выберите напиток, самое главное - вкусно перекусить, а с этим нам уже давно помогает Семейная Пекарня Басковых.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Сладкие, мясные и рыбные пироги в большом количестве и все невероятно вкусные. А при заказе от 350р в наших кофейнях вы получите купон на ПОЛ КИЛОГРАММА пирога!</a:t>
            </a: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endParaRPr sz="2000" dirty="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" name="Google Shape;326;p36"/>
          <p:cNvSpPr txBox="1"/>
          <p:nvPr/>
        </p:nvSpPr>
        <p:spPr>
          <a:xfrm>
            <a:off x="1475875" y="963075"/>
            <a:ext cx="100182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Сообщение (пост) о партнере в своей соц. сети признано рекламным</a:t>
            </a:r>
            <a:endParaRPr sz="3600" b="1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7" name="Google Shape;32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800" y="1016400"/>
            <a:ext cx="1131549" cy="113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7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333" name="Google Shape;333;p37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24</a:t>
            </a:r>
            <a:endParaRPr/>
          </a:p>
        </p:txBody>
      </p:sp>
      <p:pic>
        <p:nvPicPr>
          <p:cNvPr id="334" name="Google Shape;33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7"/>
          <p:cNvSpPr txBox="1"/>
          <p:nvPr/>
        </p:nvSpPr>
        <p:spPr>
          <a:xfrm>
            <a:off x="1475875" y="2348680"/>
            <a:ext cx="10018200" cy="4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Информация: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     распространена посредством размещения в сообществе «Coffee </a:t>
            </a:r>
            <a:r>
              <a:rPr lang="ru-RU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Like</a:t>
            </a: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Сыктывкар. Кофе с собой» (</a:t>
            </a:r>
            <a:r>
              <a:rPr lang="ru-RU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https</a:t>
            </a: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://</a:t>
            </a:r>
            <a:r>
              <a:rPr lang="ru-RU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vk.com</a:t>
            </a: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/coffeelike11) в социальной сети «</a:t>
            </a:r>
            <a:r>
              <a:rPr lang="ru-RU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Вконтакте</a:t>
            </a: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»;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       адресована неопределенному кругу лиц (по сути и содержанию);</a:t>
            </a: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направлена на привлечение внимания к объектам рекламирования: </a:t>
            </a:r>
            <a:r>
              <a:rPr lang="ru-RU" sz="20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семейной пекарне</a:t>
            </a: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 и пирогам</a:t>
            </a:r>
            <a:r>
              <a:rPr lang="ru-RU" sz="20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 </a:t>
            </a: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формирование или поддержание интереса к ним и их продвижение на рынке.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1100" b="1" dirty="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endParaRPr sz="2000" dirty="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37"/>
          <p:cNvSpPr txBox="1"/>
          <p:nvPr/>
        </p:nvSpPr>
        <p:spPr>
          <a:xfrm>
            <a:off x="1475875" y="963075"/>
            <a:ext cx="100182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 dirty="0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Почему реклама/</a:t>
            </a:r>
            <a:br>
              <a:rPr lang="ru-RU" sz="3600" b="1" dirty="0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3600" b="1" dirty="0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Выводы УФАС</a:t>
            </a:r>
            <a:endParaRPr sz="3600" b="1" dirty="0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8" name="Google Shape;33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800" y="1016400"/>
            <a:ext cx="1131549" cy="113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8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344" name="Google Shape;344;p38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endParaRPr/>
          </a:p>
        </p:txBody>
      </p:sp>
      <p:pic>
        <p:nvPicPr>
          <p:cNvPr id="345" name="Google Shape;34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8"/>
          <p:cNvSpPr txBox="1"/>
          <p:nvPr/>
        </p:nvSpPr>
        <p:spPr>
          <a:xfrm>
            <a:off x="1475875" y="2348680"/>
            <a:ext cx="10018200" cy="4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 Возбудить производство по делу и назначить дело к рассмотрению;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Признать лицом, участвующим в деле, </a:t>
            </a: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владельца сообщества в ВК;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3. Владельцу представить копии документов и письменную информацию: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о </a:t>
            </a:r>
            <a:r>
              <a:rPr lang="ru-RU" sz="18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рекламопроизводителях</a:t>
            </a:r>
            <a:r>
              <a:rPr lang="ru-RU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и рекламораспространителях рассматриваемых реклам, 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приказов, распоряжений, заявок, договоров, счетов, счетов-фактур, платежных поручений, актов выполненных работ, электронной переписки, опосредующих производство и распространение рассматриваемых реклам;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о периоде распространения рассматриваемых реклам; 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о причинах распространения рассматриваемых реклам без учета требований ч. 16 ст. 18.1 Закона о рекламе.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endParaRPr sz="1800" dirty="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" name="Google Shape;348;p38"/>
          <p:cNvSpPr txBox="1"/>
          <p:nvPr/>
        </p:nvSpPr>
        <p:spPr>
          <a:xfrm>
            <a:off x="1475875" y="963075"/>
            <a:ext cx="100182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УФАС </a:t>
            </a:r>
            <a:endParaRPr sz="3600" b="1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определила:</a:t>
            </a:r>
            <a:endParaRPr sz="3600" b="1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9" name="Google Shape;34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800" y="1016400"/>
            <a:ext cx="1131549" cy="113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9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355" name="Google Shape;355;p39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26</a:t>
            </a:r>
            <a:endParaRPr/>
          </a:p>
        </p:txBody>
      </p:sp>
      <p:pic>
        <p:nvPicPr>
          <p:cNvPr id="356" name="Google Shape;35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9"/>
          <p:cNvSpPr txBox="1"/>
          <p:nvPr/>
        </p:nvSpPr>
        <p:spPr>
          <a:xfrm>
            <a:off x="1475873" y="2348675"/>
            <a:ext cx="7216200" cy="4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Тамбовское УФАС признало репост рекламой: 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репост посвящен конкретному мероприятию – вебинару 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репост был размещен в открытом </a:t>
            </a:r>
            <a:r>
              <a:rPr lang="ru-RU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Telegram</a:t>
            </a: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-канале 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репост содержал гиперссылку на сторонний ресурс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Дело прекращено в связи с малозначительностью.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endParaRPr sz="1800" dirty="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Google Shape;359;p39"/>
          <p:cNvSpPr txBox="1"/>
          <p:nvPr/>
        </p:nvSpPr>
        <p:spPr>
          <a:xfrm>
            <a:off x="1475875" y="963075"/>
            <a:ext cx="100182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Репост может быть</a:t>
            </a:r>
            <a:endParaRPr sz="3600" b="1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признан рекламой</a:t>
            </a:r>
            <a:endParaRPr sz="3600" b="1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0" name="Google Shape;36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325" y="1011063"/>
            <a:ext cx="1260026" cy="126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1782" y="2710268"/>
            <a:ext cx="3484175" cy="348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0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367" name="Google Shape;367;p40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27</a:t>
            </a:r>
            <a:endParaRPr/>
          </a:p>
        </p:txBody>
      </p:sp>
      <p:pic>
        <p:nvPicPr>
          <p:cNvPr id="368" name="Google Shape;36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0"/>
          <p:cNvSpPr txBox="1"/>
          <p:nvPr/>
        </p:nvSpPr>
        <p:spPr>
          <a:xfrm>
            <a:off x="1506094" y="2460178"/>
            <a:ext cx="8657829" cy="4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если такая информация способна формировать интерес к объекту рекламирования, 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если сведения в рекомендации не носят персонализированного характера, 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если есть ссылка на сторонний ресурс, ссылка на </a:t>
            </a:r>
            <a:r>
              <a:rPr lang="ru-RU" sz="18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промокод</a:t>
            </a:r>
            <a:r>
              <a:rPr lang="ru-RU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0215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Определение Калининградского УФАС по делу № №039/05/18.1-422/2024 от 22.05.2024 (на YouTube-канале блогера размещалось видео с упоминанием онлайн-игры и приложения для торговли на финансовых рынках/дело Паша </a:t>
            </a:r>
            <a:r>
              <a:rPr lang="ru-RU" sz="18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Пэл</a:t>
            </a:r>
            <a:r>
              <a:rPr lang="ru-RU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). Хотели отбиться органичной интеграцией, но она оказалась рекламной.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021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1" name="Google Shape;371;p40"/>
          <p:cNvSpPr txBox="1"/>
          <p:nvPr/>
        </p:nvSpPr>
        <p:spPr>
          <a:xfrm>
            <a:off x="1475875" y="963075"/>
            <a:ext cx="100182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 dirty="0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Рекомендация может быть</a:t>
            </a:r>
            <a:endParaRPr sz="3600" b="1" dirty="0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 dirty="0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признана рекламой</a:t>
            </a:r>
            <a:endParaRPr sz="3600" b="1" dirty="0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2" name="Google Shape;37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09575" y="582075"/>
            <a:ext cx="1474125" cy="147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1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378" name="Google Shape;378;p41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28</a:t>
            </a:r>
            <a:endParaRPr/>
          </a:p>
        </p:txBody>
      </p:sp>
      <p:pic>
        <p:nvPicPr>
          <p:cNvPr id="379" name="Google Shape;37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1"/>
          <p:cNvSpPr txBox="1"/>
          <p:nvPr/>
        </p:nvSpPr>
        <p:spPr>
          <a:xfrm>
            <a:off x="1475875" y="2348680"/>
            <a:ext cx="10018200" cy="4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группе «Алтайское объявления» в мессенджере </a:t>
            </a:r>
            <a:r>
              <a:rPr lang="ru-RU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WhatsApp</a:t>
            </a: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размещена реклама абонентом следующего содержания: 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«Цветочный магазин «Сад чудес» </a:t>
            </a:r>
            <a:r>
              <a:rPr lang="ru-RU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ул</a:t>
            </a: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.Советская 141-1 Приглашаем за покупками семян, удобрений, саженцев роз, луковицами лилий, гладиолусов, луком, севком и сортовым картофелем! Продаем цветы в букетах, в семенах, в горшках, в корешках!!!!», в которой отсутствует пометка «реклама», а также сведения о рекламодателе.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Алтайским УФАС возбуждено дело за отсутствие маркировки рекламы…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0215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endParaRPr sz="1800" dirty="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p41"/>
          <p:cNvSpPr txBox="1"/>
          <p:nvPr/>
        </p:nvSpPr>
        <p:spPr>
          <a:xfrm>
            <a:off x="1475875" y="963075"/>
            <a:ext cx="100182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Рассылка в мессенджере может быть признана рекламой</a:t>
            </a:r>
            <a:endParaRPr sz="3600" b="1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3" name="Google Shape;38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950" y="1051326"/>
            <a:ext cx="1179450" cy="117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/>
        </p:nvSpPr>
        <p:spPr>
          <a:xfrm>
            <a:off x="8927433" y="119732"/>
            <a:ext cx="3336758" cy="56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120317" y="-16626"/>
            <a:ext cx="1917031" cy="1356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1475875" y="963085"/>
            <a:ext cx="10392600" cy="23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Обязанность по маркировке</a:t>
            </a:r>
            <a:endParaRPr sz="3600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1475875" y="1932780"/>
            <a:ext cx="10018200" cy="4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Ч. 16 ст. 18.1. ФЗ о рекламе</a:t>
            </a:r>
            <a:endParaRPr sz="2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Реклама</a:t>
            </a:r>
            <a:r>
              <a:rPr lang="ru-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распространяемая в ИТС "Интернет", за исключением рекламы, размещенной в телепрограммах и телепередачах, радиопрограммах и радиопередачах, распространяемых в ИТС "Интернет" </a:t>
            </a:r>
            <a:r>
              <a:rPr lang="ru-RU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должна содержать</a:t>
            </a:r>
            <a:r>
              <a:rPr lang="ru-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-"/>
            </a:pPr>
            <a:r>
              <a:rPr lang="ru-RU" sz="24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пометку</a:t>
            </a:r>
            <a:r>
              <a:rPr lang="ru-RU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"реклама", </a:t>
            </a:r>
            <a:endParaRPr sz="2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-"/>
            </a:pPr>
            <a:r>
              <a:rPr lang="ru-RU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указание на рекламодателя такой рекламы</a:t>
            </a:r>
            <a:r>
              <a:rPr lang="ru-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 (или) сайт</a:t>
            </a:r>
            <a:r>
              <a:rPr lang="ru-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страницу сайта, содержащие информацию о рекламодателе такой рекламы.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2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389" name="Google Shape;389;p42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29</a:t>
            </a:r>
            <a:endParaRPr/>
          </a:p>
        </p:txBody>
      </p:sp>
      <p:pic>
        <p:nvPicPr>
          <p:cNvPr id="390" name="Google Shape;39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2"/>
          <p:cNvSpPr txBox="1"/>
          <p:nvPr/>
        </p:nvSpPr>
        <p:spPr>
          <a:xfrm>
            <a:off x="1475875" y="2348680"/>
            <a:ext cx="10018200" cy="4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УФАС пожаловался гражданин, указав, что на его личную страницу ВКонтакте рассылались рекламные сообщения со страницы батутного центра «</a:t>
            </a:r>
            <a:r>
              <a:rPr lang="ru-RU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Драйв|Активити</a:t>
            </a: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Парк …Сыктывкар». Заявитель указал, что не был подписан на рассылку от сообщества. 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УФАС возбудило производство одновременно: 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-по ст. 18 Закона о рекламе (распространение рекламы по сетям электросвязи без согласия получателя) 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-по ст. 18.1 Закона о рекламе (отсутствие маркировки).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0215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Определение Коми УФАС о возбуждении дела № АГ/2445/24 от 22.04.2024</a:t>
            </a:r>
            <a:endParaRPr sz="1800" dirty="0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3" name="Google Shape;393;p42"/>
          <p:cNvSpPr txBox="1"/>
          <p:nvPr/>
        </p:nvSpPr>
        <p:spPr>
          <a:xfrm>
            <a:off x="1475875" y="963075"/>
            <a:ext cx="100182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Рекламная </a:t>
            </a:r>
            <a:endParaRPr sz="3600" b="1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рассылка в ВК</a:t>
            </a:r>
            <a:endParaRPr sz="3600" b="1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4" name="Google Shape;39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800" y="1016400"/>
            <a:ext cx="1131549" cy="113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3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  <a:endParaRPr/>
          </a:p>
        </p:txBody>
      </p:sp>
      <p:pic>
        <p:nvPicPr>
          <p:cNvPr id="400" name="Google Shape;40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3"/>
          <p:cNvSpPr txBox="1"/>
          <p:nvPr/>
        </p:nvSpPr>
        <p:spPr>
          <a:xfrm>
            <a:off x="1475875" y="2629425"/>
            <a:ext cx="9952800" cy="405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Заявление физического лица</a:t>
            </a: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о признаках нарушения законодательства о рекламе </a:t>
            </a:r>
            <a:r>
              <a:rPr lang="ru-RU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 распространении в мессенджере </a:t>
            </a:r>
            <a:r>
              <a:rPr lang="ru-RU" sz="16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Telegram</a:t>
            </a:r>
            <a:r>
              <a:rPr lang="ru-RU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 «ПАНОРАМА ЖК СОСЕДИ ЧАТ»</a:t>
            </a: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r>
              <a:rPr lang="ru-RU" sz="16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«Соседи, приглашаем родителей наших будущих учеников на День открытых дверей Центр развития «</a:t>
            </a:r>
            <a:r>
              <a:rPr lang="ru-RU" sz="16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Абакус</a:t>
            </a:r>
            <a:r>
              <a:rPr lang="ru-RU" sz="16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Собрание состоится 23 марта в 13:00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Наша команда знает, как найти подход к каждому ребенку, как сделать процесс обучения интересным и полезным, как поддержать и помочь каждому ученику на всем пути обучения.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Телефон для записи ___________.</a:t>
            </a:r>
            <a:r>
              <a:rPr lang="ru-RU" sz="16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Подписывайтесь»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750"/>
              </a:spcAft>
              <a:buNone/>
            </a:pPr>
            <a:r>
              <a:rPr lang="ru-RU" sz="1600" dirty="0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Определение о назначении дела № 023/05/7-2020/2024 к рассмотрению</a:t>
            </a:r>
            <a:r>
              <a:rPr lang="ru-RU" sz="1600" dirty="0">
                <a:solidFill>
                  <a:srgbClr val="0C015B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УФАС по Краснодарскому краю от 24 апреля 2024 г.</a:t>
            </a:r>
            <a:endParaRPr sz="1600" dirty="0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3" name="Google Shape;403;p43"/>
          <p:cNvSpPr txBox="1"/>
          <p:nvPr/>
        </p:nvSpPr>
        <p:spPr>
          <a:xfrm>
            <a:off x="1475875" y="963075"/>
            <a:ext cx="100182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Опять </a:t>
            </a:r>
            <a:endParaRPr sz="3600" b="1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Телеграм</a:t>
            </a:r>
            <a:endParaRPr sz="3600" b="1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4" name="Google Shape;404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325" y="1011063"/>
            <a:ext cx="1260026" cy="126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92550" y="681925"/>
            <a:ext cx="2406650" cy="166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4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411" name="Google Shape;411;p44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31</a:t>
            </a:r>
            <a:endParaRPr/>
          </a:p>
        </p:txBody>
      </p:sp>
      <p:pic>
        <p:nvPicPr>
          <p:cNvPr id="412" name="Google Shape;41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4"/>
          <p:cNvSpPr txBox="1"/>
          <p:nvPr/>
        </p:nvSpPr>
        <p:spPr>
          <a:xfrm>
            <a:off x="1475875" y="963075"/>
            <a:ext cx="7988700" cy="23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Бдительные граждане</a:t>
            </a:r>
            <a:endParaRPr sz="3600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5" name="Google Shape;415;p44"/>
          <p:cNvSpPr txBox="1"/>
          <p:nvPr/>
        </p:nvSpPr>
        <p:spPr>
          <a:xfrm>
            <a:off x="1475875" y="1919375"/>
            <a:ext cx="7829490" cy="4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rgbClr val="1A1A1A"/>
                </a:solidFill>
                <a:latin typeface="Montserrat"/>
                <a:ea typeface="Montserrat"/>
                <a:cs typeface="Montserrat"/>
                <a:sym typeface="Montserrat"/>
              </a:rPr>
              <a:t>ОПРЕДЕЛЕНИЕ УФАС по Курской области о назначении дела №046/05/18.1-441/2024 о нарушении законодательства РФ о рекламе к рассмотрению:</a:t>
            </a:r>
            <a:endParaRPr dirty="0">
              <a:solidFill>
                <a:srgbClr val="1A1A1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021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rgbClr val="1A1A1A"/>
                </a:solidFill>
                <a:latin typeface="Montserrat"/>
                <a:ea typeface="Montserrat"/>
                <a:cs typeface="Montserrat"/>
                <a:sym typeface="Montserrat"/>
              </a:rPr>
              <a:t>В УФАС по Курской области поступили заявления гражданина &lt;…&gt; (вх.№1680-ЭП/24 от 27.03.2024, </a:t>
            </a:r>
            <a:r>
              <a:rPr lang="ru-RU" dirty="0" err="1">
                <a:solidFill>
                  <a:srgbClr val="1A1A1A"/>
                </a:solidFill>
                <a:latin typeface="Montserrat"/>
                <a:ea typeface="Montserrat"/>
                <a:cs typeface="Montserrat"/>
                <a:sym typeface="Montserrat"/>
              </a:rPr>
              <a:t>вх</a:t>
            </a:r>
            <a:r>
              <a:rPr lang="ru-RU" dirty="0">
                <a:solidFill>
                  <a:srgbClr val="1A1A1A"/>
                </a:solidFill>
                <a:latin typeface="Montserrat"/>
                <a:ea typeface="Montserrat"/>
                <a:cs typeface="Montserrat"/>
                <a:sym typeface="Montserrat"/>
              </a:rPr>
              <a:t>.№ 1766-ЭП/24 от 27.03.2024, вх.№1886-ЭП/24 от 28.03.2024, вх.№1926-ЭП/24 от 29.03.2024, вх.№2046-ЭП/24 от 02.04.2024, вх.№2025-ЭП/24 от 01.04.2024, вх.№2103-ЭП/24 от 04.04.2024, вх.№2104-ЭП/24 от 04.04.2024, вх.№2105-эп/24 от 04.04.2024, вх.№2112-ЭП/24 от 04.04.2024,вх.№2125-ЭП/24 от 05.04.2024, вх.№2145-ЭП/24 от 05.04.2024, вх.№2173-ЭП/24 от08.04.2024, вх.№2179-ЭП/24 от 08.04.2024, вх.№2180-ЭП/24 от 08.04.2024,вх.№2186-ЭП/24 от 08.04.2024, вх.№2197-ЭП/24 от 08.04.2024, вх.№2208-ЭП/24 от 08.04.2024, вх.№2219-ЭП/24 от 08.04.2024, вх.№2235-ЭП/24 от 09.04.2024, вх.№2236-ЭП/24 от 09.04.2024, вх.№2247-ЭП/24 от 09.04.2024, вх.№2262-ЭП/24 от 09.04.2024, вх.№2328-ЭП/24 от 10.04.2024, вх.№2336-ЭП/24 от 11.04.2024,вх.№2338-ЭП/24 от 11.04.2024, вх.№2993-ЭП/24 от 123.05.2024, вх.№2994-ЭП/24 от 13.05.2024, вх.№2995-ЭП/24 от 13.05.2024, вх.№3038-ЭП/24 от 13.05.2024,вх.№3070-ЭП/24 от 15.05.2024, вх.№3187-ЭП/24 от 21.05.2024, вх.№3050-ЭП/24 от14.05.2024; вх.№3071-ЭП/24 от 15.05.2024; вх.№3100-ЭП/24 от 16.05.2024; </a:t>
            </a:r>
            <a:r>
              <a:rPr lang="ru-RU" dirty="0" err="1">
                <a:solidFill>
                  <a:srgbClr val="1A1A1A"/>
                </a:solidFill>
                <a:latin typeface="Montserrat"/>
                <a:ea typeface="Montserrat"/>
                <a:cs typeface="Montserrat"/>
                <a:sym typeface="Montserrat"/>
              </a:rPr>
              <a:t>вх</a:t>
            </a:r>
            <a:r>
              <a:rPr lang="ru-RU" dirty="0">
                <a:solidFill>
                  <a:srgbClr val="1A1A1A"/>
                </a:solidFill>
                <a:latin typeface="Montserrat"/>
                <a:ea typeface="Montserrat"/>
                <a:cs typeface="Montserrat"/>
                <a:sym typeface="Montserrat"/>
              </a:rPr>
              <a:t>. №3138-ЭП/24 от 17.05.2024; вх.№3155-ЭП/24 от 20.05.2024; вх.№3253-ЭП/24 от 23.05.2024)</a:t>
            </a:r>
            <a:endParaRPr dirty="0">
              <a:solidFill>
                <a:srgbClr val="1A1A1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6" name="Google Shape;416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20600" y="963082"/>
            <a:ext cx="2144393" cy="2144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5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422" name="Google Shape;422;p45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32</a:t>
            </a:r>
            <a:endParaRPr/>
          </a:p>
        </p:txBody>
      </p:sp>
      <p:pic>
        <p:nvPicPr>
          <p:cNvPr id="423" name="Google Shape;42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5"/>
          <p:cNvSpPr txBox="1"/>
          <p:nvPr/>
        </p:nvSpPr>
        <p:spPr>
          <a:xfrm>
            <a:off x="1475875" y="2348680"/>
            <a:ext cx="9238741" cy="4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Распространении в сети «Интернет» в социальной сети «</a:t>
            </a:r>
            <a:r>
              <a:rPr lang="ru-RU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Вконтакте</a:t>
            </a: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» в группе «Курский </a:t>
            </a:r>
            <a:r>
              <a:rPr lang="ru-RU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Бомондъ</a:t>
            </a: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» рекламы без пометки «реклама» и указания рекламодателя, что может содержать признаки нарушения законодательства РФ о рекламе.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A1A1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Пример: По ссылке</a:t>
            </a:r>
            <a:r>
              <a:rPr lang="ru-RU" sz="2000" dirty="0">
                <a:solidFill>
                  <a:srgbClr val="1A1A1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000" u="sng" dirty="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https://m.vk.com/wall-40067852_2823154 27.03.2024</a:t>
            </a:r>
            <a:r>
              <a:rPr lang="ru-RU" sz="2000" dirty="0">
                <a:solidFill>
                  <a:srgbClr val="1A1A1A"/>
                </a:solidFill>
                <a:latin typeface="Montserrat"/>
                <a:ea typeface="Montserrat"/>
                <a:cs typeface="Montserrat"/>
                <a:sym typeface="Montserrat"/>
              </a:rPr>
              <a:t>) «Black Bear </a:t>
            </a:r>
            <a:r>
              <a:rPr lang="ru-RU" sz="2000" dirty="0" err="1">
                <a:solidFill>
                  <a:srgbClr val="1A1A1A"/>
                </a:solidFill>
                <a:latin typeface="Montserrat"/>
                <a:ea typeface="Montserrat"/>
                <a:cs typeface="Montserrat"/>
                <a:sym typeface="Montserrat"/>
              </a:rPr>
              <a:t>Bar</a:t>
            </a:r>
            <a:r>
              <a:rPr lang="ru-RU" sz="2000" dirty="0">
                <a:solidFill>
                  <a:srgbClr val="1A1A1A"/>
                </a:solidFill>
                <a:latin typeface="Montserrat"/>
                <a:ea typeface="Montserrat"/>
                <a:cs typeface="Montserrat"/>
                <a:sym typeface="Montserrat"/>
              </a:rPr>
              <a:t> &amp; </a:t>
            </a:r>
            <a:r>
              <a:rPr lang="ru-RU" sz="2000" dirty="0" err="1">
                <a:solidFill>
                  <a:srgbClr val="1A1A1A"/>
                </a:solidFill>
                <a:latin typeface="Montserrat"/>
                <a:ea typeface="Montserrat"/>
                <a:cs typeface="Montserrat"/>
                <a:sym typeface="Montserrat"/>
              </a:rPr>
              <a:t>Grill</a:t>
            </a:r>
            <a:r>
              <a:rPr lang="ru-RU" sz="2000" dirty="0">
                <a:solidFill>
                  <a:srgbClr val="1A1A1A"/>
                </a:solidFill>
                <a:latin typeface="Montserrat"/>
                <a:ea typeface="Montserrat"/>
                <a:cs typeface="Montserrat"/>
                <a:sym typeface="Montserrat"/>
              </a:rPr>
              <a:t> Божественные напитки все там же Black Bear </a:t>
            </a:r>
            <a:r>
              <a:rPr lang="ru-RU" sz="2000" dirty="0" err="1">
                <a:solidFill>
                  <a:srgbClr val="1A1A1A"/>
                </a:solidFill>
                <a:latin typeface="Montserrat"/>
                <a:ea typeface="Montserrat"/>
                <a:cs typeface="Montserrat"/>
                <a:sym typeface="Montserrat"/>
              </a:rPr>
              <a:t>Bar</a:t>
            </a:r>
            <a:r>
              <a:rPr lang="ru-RU" sz="2000" dirty="0">
                <a:solidFill>
                  <a:srgbClr val="1A1A1A"/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  <a:endParaRPr sz="2000" dirty="0">
              <a:solidFill>
                <a:srgbClr val="1A1A1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6" name="Google Shape;426;p45"/>
          <p:cNvSpPr txBox="1"/>
          <p:nvPr/>
        </p:nvSpPr>
        <p:spPr>
          <a:xfrm>
            <a:off x="1475875" y="963075"/>
            <a:ext cx="100182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Что не устроило бдительного гражданина?</a:t>
            </a:r>
            <a:endParaRPr sz="3600" b="1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7" name="Google Shape;427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7800" y="1016400"/>
            <a:ext cx="1131549" cy="113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6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433" name="Google Shape;433;p46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33</a:t>
            </a:r>
            <a:endParaRPr/>
          </a:p>
        </p:txBody>
      </p:sp>
      <p:pic>
        <p:nvPicPr>
          <p:cNvPr id="434" name="Google Shape;43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6"/>
          <p:cNvSpPr txBox="1"/>
          <p:nvPr/>
        </p:nvSpPr>
        <p:spPr>
          <a:xfrm>
            <a:off x="1475875" y="963075"/>
            <a:ext cx="7988700" cy="23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Установление нарушителя</a:t>
            </a:r>
            <a:endParaRPr sz="3600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7" name="Google Shape;437;p46"/>
          <p:cNvSpPr txBox="1"/>
          <p:nvPr/>
        </p:nvSpPr>
        <p:spPr>
          <a:xfrm>
            <a:off x="1475875" y="1919375"/>
            <a:ext cx="7988700" cy="4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solidFill>
                  <a:srgbClr val="1A1A1A"/>
                </a:solidFill>
                <a:latin typeface="Montserrat"/>
                <a:ea typeface="Montserrat"/>
                <a:cs typeface="Montserrat"/>
                <a:sym typeface="Montserrat"/>
              </a:rPr>
              <a:t>В ходе рассмотрения заявлений Курским УФАС России у ООО «В Контакте», ПАО «МТС», ПАО «Мегафон», ПАО «ВымпелКом», ООО «Т2 Мобайл» были затребованы информация и сведения, необходимые </a:t>
            </a:r>
            <a:r>
              <a:rPr lang="ru-RU" sz="1800" b="1" dirty="0">
                <a:solidFill>
                  <a:srgbClr val="1A1A1A"/>
                </a:solidFill>
                <a:latin typeface="Montserrat"/>
                <a:ea typeface="Montserrat"/>
                <a:cs typeface="Montserrat"/>
                <a:sym typeface="Montserrat"/>
              </a:rPr>
              <a:t>для установления рекламораспространителя</a:t>
            </a:r>
            <a:r>
              <a:rPr lang="ru-RU" sz="1800" dirty="0">
                <a:solidFill>
                  <a:srgbClr val="1A1A1A"/>
                </a:solidFill>
                <a:latin typeface="Montserrat"/>
                <a:ea typeface="Montserrat"/>
                <a:cs typeface="Montserrat"/>
                <a:sym typeface="Montserrat"/>
              </a:rPr>
              <a:t>, размещавшего рекламу.</a:t>
            </a:r>
            <a:endParaRPr sz="1800" dirty="0">
              <a:solidFill>
                <a:srgbClr val="1A1A1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1A1A1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1A1A1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solidFill>
                  <a:srgbClr val="1A1A1A"/>
                </a:solidFill>
                <a:latin typeface="Montserrat"/>
                <a:ea typeface="Montserrat"/>
                <a:cs typeface="Montserrat"/>
                <a:sym typeface="Montserrat"/>
              </a:rPr>
              <a:t>ООО «В Контакте» на запросы Курского УФАС России была представлена информация о пользователях страниц социальной сети, с которых размещалась реклама, а именно: указанные при регистрации страниц имя и фамилия, </a:t>
            </a:r>
            <a:r>
              <a:rPr lang="ru-RU" sz="1800" b="1" dirty="0">
                <a:solidFill>
                  <a:srgbClr val="1A1A1A"/>
                </a:solidFill>
                <a:latin typeface="Montserrat"/>
                <a:ea typeface="Montserrat"/>
                <a:cs typeface="Montserrat"/>
                <a:sym typeface="Montserrat"/>
              </a:rPr>
              <a:t>телефонный номер, адрес электронной почты и IP-адрес, который использовался пользователем при размещении рекламы по каждой из ссылок.</a:t>
            </a:r>
            <a:endParaRPr sz="1800" dirty="0">
              <a:solidFill>
                <a:srgbClr val="1A1A1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8" name="Google Shape;438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91375" y="1049782"/>
            <a:ext cx="1944404" cy="2144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7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pic>
        <p:nvPicPr>
          <p:cNvPr id="444" name="Google Shape;44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7"/>
          <p:cNvSpPr txBox="1"/>
          <p:nvPr/>
        </p:nvSpPr>
        <p:spPr>
          <a:xfrm>
            <a:off x="1475875" y="963075"/>
            <a:ext cx="7988700" cy="18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По номерам телефонов и IP-адресам были  установлены нарушители</a:t>
            </a:r>
            <a:endParaRPr sz="3600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7" name="Google Shape;447;p47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34</a:t>
            </a:r>
            <a:endParaRPr/>
          </a:p>
        </p:txBody>
      </p:sp>
      <p:sp>
        <p:nvSpPr>
          <p:cNvPr id="448" name="Google Shape;448;p47"/>
          <p:cNvSpPr txBox="1"/>
          <p:nvPr/>
        </p:nvSpPr>
        <p:spPr>
          <a:xfrm>
            <a:off x="1487387" y="2903068"/>
            <a:ext cx="9217226" cy="31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 сведениям, представленным ПАО «Мегафон», подключение к сети «Интернет» при публикации информации по указанным выше ссылкам с IP-адреса &lt;…&gt;  осуществлялось гражданином И &lt;…&gt; по адресу: &lt;…&gt;. Указанный IP-адрес является динамическим.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соответствии с информацией, размещенной в Сервисе проверки IP от </a:t>
            </a:r>
            <a:r>
              <a:rPr lang="ru-RU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Рег.ру</a:t>
            </a:r>
            <a:r>
              <a:rPr lang="ru-R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IP-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адрес &lt;…&gt; относиться к провайдеру ООО «</a:t>
            </a:r>
            <a:r>
              <a:rPr lang="ru-RU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Курсктелеком</a:t>
            </a:r>
            <a:r>
              <a:rPr lang="ru-R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». По сведениям, представленным ООО «</a:t>
            </a:r>
            <a:r>
              <a:rPr lang="ru-RU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Курсктелеком</a:t>
            </a:r>
            <a:r>
              <a:rPr lang="ru-R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» на запрос Курского УФАС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России, подключение к сети «Интернет» при публикации информации по указанным выше ссылкам с IP-адресов &lt;…&gt; и &lt;…&gt; осуществлялось гражданином И &lt;…&gt; по адресам: &lt;…&gt; и &lt;…&gt;. Указанные IP-адреса является статическим, т.е. является неизменным в любой момент времени.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соответствии с информацией, размещенной в Сервисе проверки IP от </a:t>
            </a:r>
            <a:r>
              <a:rPr lang="ru-RU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Рег.ру</a:t>
            </a:r>
            <a:r>
              <a:rPr lang="ru-R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IP-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адрес &lt;…&gt; относиться к провайдеру ООО «</a:t>
            </a:r>
            <a:r>
              <a:rPr lang="ru-RU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Курьер».По</a:t>
            </a:r>
            <a:r>
              <a:rPr lang="ru-R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сведения, представленным ООО «Курьер», подключение к сети «Интернет» при публикации информации по указанным выше ссылке с IP-адреса &lt;…&gt; осуществлялось ООО «...» по фактическому адресу подключения.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9" name="Google Shape;449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47936" y="644482"/>
            <a:ext cx="2144393" cy="2144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8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pic>
        <p:nvPicPr>
          <p:cNvPr id="455" name="Google Shape;455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48"/>
          <p:cNvSpPr txBox="1"/>
          <p:nvPr/>
        </p:nvSpPr>
        <p:spPr>
          <a:xfrm>
            <a:off x="1475875" y="963075"/>
            <a:ext cx="7988700" cy="18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По номерам телефонов и IP-адресам были  установлены нарушители</a:t>
            </a:r>
            <a:endParaRPr sz="3600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8" name="Google Shape;458;p48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35</a:t>
            </a:r>
            <a:endParaRPr/>
          </a:p>
        </p:txBody>
      </p:sp>
      <p:sp>
        <p:nvSpPr>
          <p:cNvPr id="459" name="Google Shape;459;p48"/>
          <p:cNvSpPr txBox="1"/>
          <p:nvPr/>
        </p:nvSpPr>
        <p:spPr>
          <a:xfrm>
            <a:off x="1475875" y="3131125"/>
            <a:ext cx="8141100" cy="31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solidFill>
                  <a:srgbClr val="1A1A1A"/>
                </a:solidFill>
                <a:latin typeface="Montserrat"/>
                <a:ea typeface="Montserrat"/>
                <a:cs typeface="Montserrat"/>
                <a:sym typeface="Montserrat"/>
              </a:rPr>
              <a:t>Согласно письменным пояснениям, документам и сведениям, представленным ООО «В Контакте», ПАО «МТС», ПАО «Мегафон», ПАО «Вымпелком», ООО «Т2 Мобайл», ООО «</a:t>
            </a:r>
            <a:r>
              <a:rPr lang="ru-RU" sz="1800" dirty="0" err="1">
                <a:solidFill>
                  <a:srgbClr val="1A1A1A"/>
                </a:solidFill>
                <a:latin typeface="Montserrat"/>
                <a:ea typeface="Montserrat"/>
                <a:cs typeface="Montserrat"/>
                <a:sym typeface="Montserrat"/>
              </a:rPr>
              <a:t>Курсктелеком</a:t>
            </a:r>
            <a:r>
              <a:rPr lang="ru-RU" sz="1800" dirty="0">
                <a:solidFill>
                  <a:srgbClr val="1A1A1A"/>
                </a:solidFill>
                <a:latin typeface="Montserrat"/>
                <a:ea typeface="Montserrat"/>
                <a:cs typeface="Montserrat"/>
                <a:sym typeface="Montserrat"/>
              </a:rPr>
              <a:t>», ООО «Курьер» на запросы антимонопольного органа, рекламораспространителями в рассматриваемом случае являются следующие лица:</a:t>
            </a:r>
            <a:endParaRPr sz="1800" dirty="0">
              <a:solidFill>
                <a:srgbClr val="1A1A1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solidFill>
                  <a:srgbClr val="1A1A1A"/>
                </a:solidFill>
                <a:latin typeface="Montserrat"/>
                <a:ea typeface="Montserrat"/>
                <a:cs typeface="Montserrat"/>
                <a:sym typeface="Montserrat"/>
              </a:rPr>
              <a:t>- гражданин И &lt;…&gt;;- гражданин Г &lt;…&gt;;- ООО «...» &lt;…&gt;.</a:t>
            </a:r>
            <a:endParaRPr sz="1800" dirty="0">
              <a:solidFill>
                <a:srgbClr val="1A1A1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1A1A1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0" name="Google Shape;460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16975" y="834332"/>
            <a:ext cx="2144393" cy="2144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9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pic>
        <p:nvPicPr>
          <p:cNvPr id="466" name="Google Shape;46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49"/>
          <p:cNvSpPr txBox="1"/>
          <p:nvPr/>
        </p:nvSpPr>
        <p:spPr>
          <a:xfrm>
            <a:off x="1475875" y="963075"/>
            <a:ext cx="7988700" cy="18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Позиция суда</a:t>
            </a:r>
            <a:endParaRPr sz="3600" b="1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9" name="Google Shape;469;p49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36</a:t>
            </a:r>
            <a:endParaRPr/>
          </a:p>
        </p:txBody>
      </p:sp>
      <p:sp>
        <p:nvSpPr>
          <p:cNvPr id="470" name="Google Shape;470;p49"/>
          <p:cNvSpPr txBox="1"/>
          <p:nvPr/>
        </p:nvSpPr>
        <p:spPr>
          <a:xfrm>
            <a:off x="1475875" y="1919375"/>
            <a:ext cx="7579656" cy="4083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Решением УФАС по Брянской области от 17.04.23 г. ООО «ВК»  признано нарушившим ч. 16 ст. 18.1 Закона о рекламе (отсутствие маркировки).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Платформа контента: </a:t>
            </a:r>
            <a:r>
              <a:rPr lang="ru-RU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Яндекс.Дзен</a:t>
            </a: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Реклама размещена </a:t>
            </a:r>
            <a:r>
              <a:rPr lang="ru-RU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ноябре 2022 года:</a:t>
            </a: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«23 ноября 19-00 Брянский государственный цирк Григорий Лепс 60 юбилей»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Реклама размещена без указания на рекламодателя рекламы и (или) сайт, страницу сайта в сети Интернет, содержащие информацию о рекламодателе такой рекламы.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признании незаконным Решения УФАС по БО Арбитражный суд БО Решением от 19.04.24 г. отказал (Дело №А09-8618/2023; подана апелляция).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1A1A1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1" name="Google Shape;471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16975" y="834332"/>
            <a:ext cx="2144393" cy="2144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0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pic>
        <p:nvPicPr>
          <p:cNvPr id="477" name="Google Shape;477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50"/>
          <p:cNvSpPr txBox="1"/>
          <p:nvPr/>
        </p:nvSpPr>
        <p:spPr>
          <a:xfrm>
            <a:off x="1475875" y="963075"/>
            <a:ext cx="7988700" cy="18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Позиция суда</a:t>
            </a:r>
            <a:endParaRPr sz="3600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0" name="Google Shape;480;p50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37</a:t>
            </a:r>
            <a:endParaRPr/>
          </a:p>
        </p:txBody>
      </p:sp>
      <p:sp>
        <p:nvSpPr>
          <p:cNvPr id="481" name="Google Shape;481;p50"/>
          <p:cNvSpPr txBox="1"/>
          <p:nvPr/>
        </p:nvSpPr>
        <p:spPr>
          <a:xfrm>
            <a:off x="1475875" y="1919375"/>
            <a:ext cx="7216304" cy="31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ООО «ВК» признано рекламораспространителем, который несет ответственность за нарушение ч. 16 ст. 18.1 Закона о рекламе согласно ч. 7 ст. 38 ФЗ о рекламе.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Суд указал, что: отсутствие возможности контролировать размещаемый контент через свою систему, не исключает роли ООО «ВК» в качестве рекламораспространителя, поскольку без его технического участия реклама в данном случае не была бы доведена до неопределенного круга лиц. При этом, распространение ненадлежащего контента относится исключительно к риску юридического лица. На площадке </a:t>
            </a:r>
            <a:r>
              <a:rPr lang="ru-RU" sz="18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myTarget</a:t>
            </a:r>
            <a:r>
              <a:rPr lang="ru-RU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предусмотрены правила модерации рекламных объявлений, что подтверждает наличие у ВК возможности контролировать поток контента.</a:t>
            </a:r>
            <a:endParaRPr sz="1800" dirty="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750"/>
              </a:spcBef>
              <a:spcAft>
                <a:spcPts val="75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2" name="Google Shape;482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16975" y="834332"/>
            <a:ext cx="2144393" cy="2144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1"/>
          <p:cNvSpPr/>
          <p:nvPr/>
        </p:nvSpPr>
        <p:spPr>
          <a:xfrm>
            <a:off x="-1097012" y="-517544"/>
            <a:ext cx="13928206" cy="7893087"/>
          </a:xfrm>
          <a:prstGeom prst="roundRect">
            <a:avLst>
              <a:gd name="adj" fmla="val 16667"/>
            </a:avLst>
          </a:prstGeom>
          <a:solidFill>
            <a:srgbClr val="0C015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51"/>
          <p:cNvSpPr txBox="1">
            <a:spLocks noGrp="1"/>
          </p:cNvSpPr>
          <p:nvPr>
            <p:ph type="ctrTitle"/>
          </p:nvPr>
        </p:nvSpPr>
        <p:spPr>
          <a:xfrm>
            <a:off x="2325650" y="647700"/>
            <a:ext cx="7540699" cy="192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r>
              <a:rPr lang="ru-RU" sz="4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СПАСИБО ЗА ВНИМАНИЕ!</a:t>
            </a:r>
            <a:endParaRPr/>
          </a:p>
        </p:txBody>
      </p:sp>
      <p:pic>
        <p:nvPicPr>
          <p:cNvPr id="489" name="Google Shape;48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7756" y="2906993"/>
            <a:ext cx="3056488" cy="3056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1475875" y="963085"/>
            <a:ext cx="10392600" cy="23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Ответственность</a:t>
            </a:r>
            <a:endParaRPr sz="3600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1475875" y="1919380"/>
            <a:ext cx="10018200" cy="4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Согласно ч. 7 ст. 38 ФЗ о рекламе</a:t>
            </a:r>
            <a:r>
              <a:rPr lang="ru-RU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Рекламораспространитель несет ответственность</a:t>
            </a:r>
            <a:r>
              <a:rPr lang="ru-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за нарушение требований, установленных ч. 16 ст. 18.1. ФЗ о рекламе.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Рекламопроизводитель</a:t>
            </a:r>
            <a:r>
              <a:rPr lang="ru-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несет ответственность</a:t>
            </a:r>
            <a:r>
              <a:rPr lang="ru-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за нарушение указанных требований, в случае, </a:t>
            </a:r>
            <a:r>
              <a:rPr lang="ru-RU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если будет доказано, что нарушение произошло по его вине.</a:t>
            </a:r>
            <a:endParaRPr sz="2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123" name="Google Shape;12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1475875" y="963085"/>
            <a:ext cx="10392600" cy="23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Штрафы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1475875" y="1919380"/>
            <a:ext cx="10018200" cy="4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Ч.1. ст. 14.3. КоАП РФ нарушение рекламодателем, рекламопроизводителем или рекламораспространителем законодательства о рекламе - влечет наложение административного штрафа на граждан в размере от двух тысяч до двух тысяч пятисот рублей; на должностных лиц - от четырех тысяч до двадцати тысяч рублей; на юридических лиц - от ста тысяч до пятисот тысяч рублей. 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132" name="Google Shape;132;p18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/>
        </p:nvSpPr>
        <p:spPr>
          <a:xfrm>
            <a:off x="1475875" y="963085"/>
            <a:ext cx="10392600" cy="23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Штрафы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1475875" y="1917780"/>
            <a:ext cx="10018200" cy="4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Ч.16. ст. 14.3  КоАП РФ распространение рекламы в информационно-телекоммуникационной сети "Интернет" без присвоенного оператором рекламных данных соответствующей рекламе идентификатора рекламы либо нарушение </a:t>
            </a:r>
            <a:r>
              <a:rPr lang="ru-RU" sz="24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требований</a:t>
            </a:r>
            <a:r>
              <a:rPr lang="ru-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к его размещению при распространении рекламы в информационно-телекоммуникационной сети "Интернет" - влечет наложение административного штрафа на граждан в размере от тридцати тысяч до ста тысяч рублей; на должностных лиц - от ста тысяч до двухсот тысяч рублей; на юридических лиц - от двухсот тысяч до пятисот тысяч рублей. 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/>
        </p:nvSpPr>
        <p:spPr>
          <a:xfrm>
            <a:off x="1160975" y="1446388"/>
            <a:ext cx="4509000" cy="4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На сайте ФАС России разместила примеры рекламы, подлежащей маркировке</a:t>
            </a:r>
            <a:endParaRPr sz="3600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4924" y="963072"/>
            <a:ext cx="5189388" cy="5189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152" name="Google Shape;152;p20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08</a:t>
            </a:r>
            <a:endParaRPr/>
          </a:p>
        </p:txBody>
      </p:sp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4924" y="963072"/>
            <a:ext cx="5189388" cy="5189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4926" y="963069"/>
            <a:ext cx="5189376" cy="518941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1160975" y="1446388"/>
            <a:ext cx="4509000" cy="4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На сайте ФАС России разместила примеры рекламы, подлежащей маркировке</a:t>
            </a:r>
            <a:endParaRPr sz="3600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/>
        </p:nvSpPr>
        <p:spPr>
          <a:xfrm>
            <a:off x="8927433" y="119732"/>
            <a:ext cx="333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Open Sans"/>
              <a:buNone/>
            </a:pPr>
            <a:r>
              <a:rPr lang="ru-RU" sz="28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ОПОРА РОССИИ</a:t>
            </a:r>
            <a:endParaRPr/>
          </a:p>
        </p:txBody>
      </p:sp>
      <p:sp>
        <p:nvSpPr>
          <p:cNvPr id="163" name="Google Shape;163;p21"/>
          <p:cNvSpPr txBox="1"/>
          <p:nvPr/>
        </p:nvSpPr>
        <p:spPr>
          <a:xfrm>
            <a:off x="120317" y="-16626"/>
            <a:ext cx="19170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Open Sans"/>
              <a:buNone/>
            </a:pPr>
            <a:r>
              <a:rPr lang="ru-RU" sz="6600" b="1" i="0" u="none" strike="noStrike" cap="none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r>
              <a:rPr lang="ru-RU" sz="6600" b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/>
          </a:p>
        </p:txBody>
      </p:sp>
      <p:pic>
        <p:nvPicPr>
          <p:cNvPr id="164" name="Google Shape;16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8175" y="5030956"/>
            <a:ext cx="2114048" cy="21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032" y="4347411"/>
            <a:ext cx="3991816" cy="268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4924" y="963072"/>
            <a:ext cx="5189388" cy="5189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4926" y="963069"/>
            <a:ext cx="5189376" cy="518941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 txBox="1"/>
          <p:nvPr/>
        </p:nvSpPr>
        <p:spPr>
          <a:xfrm>
            <a:off x="1160975" y="1446388"/>
            <a:ext cx="4509000" cy="4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0C015B"/>
                </a:solidFill>
                <a:latin typeface="Montserrat"/>
                <a:ea typeface="Montserrat"/>
                <a:cs typeface="Montserrat"/>
                <a:sym typeface="Montserrat"/>
              </a:rPr>
              <a:t>На сайте ФАС России разместила примеры рекламы, подлежащей маркировке</a:t>
            </a:r>
            <a:endParaRPr sz="3600">
              <a:solidFill>
                <a:srgbClr val="0C0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2862</Words>
  <Application>Microsoft Macintosh PowerPoint</Application>
  <PresentationFormat>Широкоэкранный</PresentationFormat>
  <Paragraphs>240</Paragraphs>
  <Slides>39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Montserrat</vt:lpstr>
      <vt:lpstr>Times New Roman</vt:lpstr>
      <vt:lpstr>Montserrat Light</vt:lpstr>
      <vt:lpstr>Calibri</vt:lpstr>
      <vt:lpstr>Arial</vt:lpstr>
      <vt:lpstr>Wingdings</vt:lpstr>
      <vt:lpstr>Open Sans</vt:lpstr>
      <vt:lpstr>Open Sans Light</vt:lpstr>
      <vt:lpstr>Тема Office</vt:lpstr>
      <vt:lpstr>МАРКИРОВКА РЕКЛАМЫ:  Практика УФАС по признанию постов, репостов, рекомендаций, рассылок рекламными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ПРАКТИКА УФАС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МАРКИРОВКА РЕКЛАМЫ:  Практика УФАС по признанию постов, репостов, рекомендаций, рассылок рекламными </dc:title>
  <cp:lastModifiedBy>Анастасия Маклаева</cp:lastModifiedBy>
  <cp:revision>1</cp:revision>
  <dcterms:modified xsi:type="dcterms:W3CDTF">2024-08-19T09:52:38Z</dcterms:modified>
</cp:coreProperties>
</file>