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73" r:id="rId3"/>
    <p:sldId id="270" r:id="rId4"/>
    <p:sldId id="272" r:id="rId5"/>
    <p:sldId id="271" r:id="rId6"/>
    <p:sldId id="268" r:id="rId7"/>
    <p:sldId id="274" r:id="rId8"/>
    <p:sldId id="265" r:id="rId9"/>
    <p:sldId id="266" r:id="rId10"/>
    <p:sldId id="267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15" autoAdjust="0"/>
  </p:normalViewPr>
  <p:slideViewPr>
    <p:cSldViewPr>
      <p:cViewPr>
        <p:scale>
          <a:sx n="100" d="100"/>
          <a:sy n="100" d="100"/>
        </p:scale>
        <p:origin x="954" y="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1B8EC-7306-475C-93C7-8A5EB93C753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EBB870-7A05-413B-8675-58252632C062}">
      <dgm:prSet phldrT="[Текст]" custT="1"/>
      <dgm:spPr/>
      <dgm:t>
        <a:bodyPr/>
        <a:lstStyle/>
        <a:p>
          <a:endParaRPr lang="ru-RU" sz="2300" dirty="0"/>
        </a:p>
      </dgm:t>
    </dgm:pt>
    <dgm:pt modelId="{6652D25D-3426-4932-B886-7C75CCE2C282}" type="parTrans" cxnId="{4F8FA4FA-4F85-4FBF-8B4C-60DB5FF30DAD}">
      <dgm:prSet/>
      <dgm:spPr/>
      <dgm:t>
        <a:bodyPr/>
        <a:lstStyle/>
        <a:p>
          <a:endParaRPr lang="ru-RU"/>
        </a:p>
      </dgm:t>
    </dgm:pt>
    <dgm:pt modelId="{06B6C8B9-9F9A-4D08-9AFB-229D9C03AD9C}" type="sibTrans" cxnId="{4F8FA4FA-4F85-4FBF-8B4C-60DB5FF30DAD}">
      <dgm:prSet/>
      <dgm:spPr/>
      <dgm:t>
        <a:bodyPr/>
        <a:lstStyle/>
        <a:p>
          <a:endParaRPr lang="ru-RU"/>
        </a:p>
      </dgm:t>
    </dgm:pt>
    <dgm:pt modelId="{DDEBD754-F406-4B21-822B-EDF9673C3AFD}">
      <dgm:prSet phldrT="[Текст]" custT="1"/>
      <dgm:spPr/>
      <dgm:t>
        <a:bodyPr/>
        <a:lstStyle/>
        <a:p>
          <a:endParaRPr lang="ru-RU" sz="2300" dirty="0"/>
        </a:p>
      </dgm:t>
    </dgm:pt>
    <dgm:pt modelId="{E5D5AACA-B701-481A-A60C-7858573859B8}" type="parTrans" cxnId="{B35E6680-F7FE-418C-B2B9-6785B9E26F9B}">
      <dgm:prSet/>
      <dgm:spPr/>
      <dgm:t>
        <a:bodyPr/>
        <a:lstStyle/>
        <a:p>
          <a:endParaRPr lang="ru-RU"/>
        </a:p>
      </dgm:t>
    </dgm:pt>
    <dgm:pt modelId="{311D9B1C-2F4A-4617-859C-C13B35D0DE04}" type="sibTrans" cxnId="{B35E6680-F7FE-418C-B2B9-6785B9E26F9B}">
      <dgm:prSet/>
      <dgm:spPr/>
      <dgm:t>
        <a:bodyPr/>
        <a:lstStyle/>
        <a:p>
          <a:endParaRPr lang="ru-RU"/>
        </a:p>
      </dgm:t>
    </dgm:pt>
    <dgm:pt modelId="{F30CA706-E0C8-411D-9C7A-65654C407BC1}" type="pres">
      <dgm:prSet presAssocID="{2B81B8EC-7306-475C-93C7-8A5EB93C753F}" presName="Name0" presStyleCnt="0">
        <dgm:presLayoutVars>
          <dgm:dir/>
          <dgm:resizeHandles val="exact"/>
        </dgm:presLayoutVars>
      </dgm:prSet>
      <dgm:spPr/>
    </dgm:pt>
    <dgm:pt modelId="{2B2C96C5-D117-4FB7-A8DB-491327F4D80A}" type="pres">
      <dgm:prSet presAssocID="{77EBB870-7A05-413B-8675-58252632C062}" presName="Name5" presStyleLbl="vennNode1" presStyleIdx="0" presStyleCnt="2" custLinFactX="-81876" custLinFactNeighborX="-100000" custLinFactNeighborY="-2153">
        <dgm:presLayoutVars>
          <dgm:bulletEnabled val="1"/>
        </dgm:presLayoutVars>
      </dgm:prSet>
      <dgm:spPr/>
    </dgm:pt>
    <dgm:pt modelId="{76F7E6B4-0E04-4584-9008-E629EDE3180C}" type="pres">
      <dgm:prSet presAssocID="{06B6C8B9-9F9A-4D08-9AFB-229D9C03AD9C}" presName="space" presStyleCnt="0"/>
      <dgm:spPr/>
    </dgm:pt>
    <dgm:pt modelId="{AA92CEE2-BDA4-4C8C-8ED7-81287FD510E9}" type="pres">
      <dgm:prSet presAssocID="{DDEBD754-F406-4B21-822B-EDF9673C3AFD}" presName="Name5" presStyleLbl="vennNode1" presStyleIdx="1" presStyleCnt="2" custLinFactX="37129" custLinFactNeighborX="100000" custLinFactNeighborY="-541">
        <dgm:presLayoutVars>
          <dgm:bulletEnabled val="1"/>
        </dgm:presLayoutVars>
      </dgm:prSet>
      <dgm:spPr/>
    </dgm:pt>
  </dgm:ptLst>
  <dgm:cxnLst>
    <dgm:cxn modelId="{E999FB11-88C0-42EC-A971-D87FBB50A05E}" type="presOf" srcId="{DDEBD754-F406-4B21-822B-EDF9673C3AFD}" destId="{AA92CEE2-BDA4-4C8C-8ED7-81287FD510E9}" srcOrd="0" destOrd="0" presId="urn:microsoft.com/office/officeart/2005/8/layout/venn3"/>
    <dgm:cxn modelId="{6503AB14-33D9-4D9F-AA31-1AA1DE32DAD7}" type="presOf" srcId="{77EBB870-7A05-413B-8675-58252632C062}" destId="{2B2C96C5-D117-4FB7-A8DB-491327F4D80A}" srcOrd="0" destOrd="0" presId="urn:microsoft.com/office/officeart/2005/8/layout/venn3"/>
    <dgm:cxn modelId="{B35E6680-F7FE-418C-B2B9-6785B9E26F9B}" srcId="{2B81B8EC-7306-475C-93C7-8A5EB93C753F}" destId="{DDEBD754-F406-4B21-822B-EDF9673C3AFD}" srcOrd="1" destOrd="0" parTransId="{E5D5AACA-B701-481A-A60C-7858573859B8}" sibTransId="{311D9B1C-2F4A-4617-859C-C13B35D0DE04}"/>
    <dgm:cxn modelId="{C71190E3-3F09-48D7-A653-DDE616F365C3}" type="presOf" srcId="{2B81B8EC-7306-475C-93C7-8A5EB93C753F}" destId="{F30CA706-E0C8-411D-9C7A-65654C407BC1}" srcOrd="0" destOrd="0" presId="urn:microsoft.com/office/officeart/2005/8/layout/venn3"/>
    <dgm:cxn modelId="{4F8FA4FA-4F85-4FBF-8B4C-60DB5FF30DAD}" srcId="{2B81B8EC-7306-475C-93C7-8A5EB93C753F}" destId="{77EBB870-7A05-413B-8675-58252632C062}" srcOrd="0" destOrd="0" parTransId="{6652D25D-3426-4932-B886-7C75CCE2C282}" sibTransId="{06B6C8B9-9F9A-4D08-9AFB-229D9C03AD9C}"/>
    <dgm:cxn modelId="{F3071411-3C6F-49DA-9781-C184E85C557A}" type="presParOf" srcId="{F30CA706-E0C8-411D-9C7A-65654C407BC1}" destId="{2B2C96C5-D117-4FB7-A8DB-491327F4D80A}" srcOrd="0" destOrd="0" presId="urn:microsoft.com/office/officeart/2005/8/layout/venn3"/>
    <dgm:cxn modelId="{510305F9-75B9-494B-988B-97C53DA23F98}" type="presParOf" srcId="{F30CA706-E0C8-411D-9C7A-65654C407BC1}" destId="{76F7E6B4-0E04-4584-9008-E629EDE3180C}" srcOrd="1" destOrd="0" presId="urn:microsoft.com/office/officeart/2005/8/layout/venn3"/>
    <dgm:cxn modelId="{E7A4635E-7C25-41F8-A266-46838A3C8D6F}" type="presParOf" srcId="{F30CA706-E0C8-411D-9C7A-65654C407BC1}" destId="{AA92CEE2-BDA4-4C8C-8ED7-81287FD510E9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1B8EC-7306-475C-93C7-8A5EB93C753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EBB870-7A05-413B-8675-58252632C062}">
      <dgm:prSet phldrT="[Текст]" custT="1"/>
      <dgm:spPr/>
      <dgm:t>
        <a:bodyPr/>
        <a:lstStyle/>
        <a:p>
          <a:endParaRPr lang="ru-RU" sz="2300" dirty="0"/>
        </a:p>
        <a:p>
          <a:endParaRPr lang="ru-RU" sz="2300" dirty="0"/>
        </a:p>
        <a:p>
          <a:endParaRPr lang="ru-RU" sz="2300" dirty="0"/>
        </a:p>
        <a:p>
          <a:r>
            <a:rPr lang="ru-RU" sz="3200" dirty="0"/>
            <a:t>НАК, ФСБ, МВД, </a:t>
          </a:r>
          <a:r>
            <a:rPr lang="ru-RU" sz="3200" dirty="0" err="1"/>
            <a:t>Росгвардия</a:t>
          </a:r>
          <a:endParaRPr lang="ru-RU" sz="3200" dirty="0"/>
        </a:p>
      </dgm:t>
    </dgm:pt>
    <dgm:pt modelId="{6652D25D-3426-4932-B886-7C75CCE2C282}" type="parTrans" cxnId="{4F8FA4FA-4F85-4FBF-8B4C-60DB5FF30DAD}">
      <dgm:prSet/>
      <dgm:spPr/>
      <dgm:t>
        <a:bodyPr/>
        <a:lstStyle/>
        <a:p>
          <a:endParaRPr lang="ru-RU"/>
        </a:p>
      </dgm:t>
    </dgm:pt>
    <dgm:pt modelId="{06B6C8B9-9F9A-4D08-9AFB-229D9C03AD9C}" type="sibTrans" cxnId="{4F8FA4FA-4F85-4FBF-8B4C-60DB5FF30DAD}">
      <dgm:prSet/>
      <dgm:spPr/>
      <dgm:t>
        <a:bodyPr/>
        <a:lstStyle/>
        <a:p>
          <a:endParaRPr lang="ru-RU"/>
        </a:p>
      </dgm:t>
    </dgm:pt>
    <dgm:pt modelId="{DDEBD754-F406-4B21-822B-EDF9673C3AFD}">
      <dgm:prSet phldrT="[Текст]" custT="1"/>
      <dgm:spPr/>
      <dgm:t>
        <a:bodyPr/>
        <a:lstStyle/>
        <a:p>
          <a:endParaRPr lang="ru-RU" sz="3200" dirty="0"/>
        </a:p>
        <a:p>
          <a:endParaRPr lang="ru-RU" sz="3200" dirty="0"/>
        </a:p>
        <a:p>
          <a:r>
            <a:rPr lang="ru-RU" sz="3200" b="0" i="0" dirty="0"/>
            <a:t>ФСТЭК, ФСБ, ЦБ РФ, </a:t>
          </a:r>
          <a:r>
            <a:rPr lang="ru-RU" sz="3200" b="0" i="0" dirty="0" err="1"/>
            <a:t>ФинЦЕРТ</a:t>
          </a:r>
          <a:endParaRPr lang="ru-RU" sz="3200" dirty="0"/>
        </a:p>
      </dgm:t>
    </dgm:pt>
    <dgm:pt modelId="{E5D5AACA-B701-481A-A60C-7858573859B8}" type="parTrans" cxnId="{B35E6680-F7FE-418C-B2B9-6785B9E26F9B}">
      <dgm:prSet/>
      <dgm:spPr/>
      <dgm:t>
        <a:bodyPr/>
        <a:lstStyle/>
        <a:p>
          <a:endParaRPr lang="ru-RU"/>
        </a:p>
      </dgm:t>
    </dgm:pt>
    <dgm:pt modelId="{311D9B1C-2F4A-4617-859C-C13B35D0DE04}" type="sibTrans" cxnId="{B35E6680-F7FE-418C-B2B9-6785B9E26F9B}">
      <dgm:prSet/>
      <dgm:spPr/>
      <dgm:t>
        <a:bodyPr/>
        <a:lstStyle/>
        <a:p>
          <a:endParaRPr lang="ru-RU"/>
        </a:p>
      </dgm:t>
    </dgm:pt>
    <dgm:pt modelId="{F30CA706-E0C8-411D-9C7A-65654C407BC1}" type="pres">
      <dgm:prSet presAssocID="{2B81B8EC-7306-475C-93C7-8A5EB93C753F}" presName="Name0" presStyleCnt="0">
        <dgm:presLayoutVars>
          <dgm:dir/>
          <dgm:resizeHandles val="exact"/>
        </dgm:presLayoutVars>
      </dgm:prSet>
      <dgm:spPr/>
    </dgm:pt>
    <dgm:pt modelId="{2B2C96C5-D117-4FB7-A8DB-491327F4D80A}" type="pres">
      <dgm:prSet presAssocID="{77EBB870-7A05-413B-8675-58252632C062}" presName="Name5" presStyleLbl="vennNode1" presStyleIdx="0" presStyleCnt="2" custLinFactX="-81876" custLinFactNeighborX="-100000" custLinFactNeighborY="-2153">
        <dgm:presLayoutVars>
          <dgm:bulletEnabled val="1"/>
        </dgm:presLayoutVars>
      </dgm:prSet>
      <dgm:spPr/>
    </dgm:pt>
    <dgm:pt modelId="{76F7E6B4-0E04-4584-9008-E629EDE3180C}" type="pres">
      <dgm:prSet presAssocID="{06B6C8B9-9F9A-4D08-9AFB-229D9C03AD9C}" presName="space" presStyleCnt="0"/>
      <dgm:spPr/>
    </dgm:pt>
    <dgm:pt modelId="{AA92CEE2-BDA4-4C8C-8ED7-81287FD510E9}" type="pres">
      <dgm:prSet presAssocID="{DDEBD754-F406-4B21-822B-EDF9673C3AFD}" presName="Name5" presStyleLbl="vennNode1" presStyleIdx="1" presStyleCnt="2" custLinFactNeighborX="69938" custLinFactNeighborY="9">
        <dgm:presLayoutVars>
          <dgm:bulletEnabled val="1"/>
        </dgm:presLayoutVars>
      </dgm:prSet>
      <dgm:spPr/>
    </dgm:pt>
  </dgm:ptLst>
  <dgm:cxnLst>
    <dgm:cxn modelId="{E999FB11-88C0-42EC-A971-D87FBB50A05E}" type="presOf" srcId="{DDEBD754-F406-4B21-822B-EDF9673C3AFD}" destId="{AA92CEE2-BDA4-4C8C-8ED7-81287FD510E9}" srcOrd="0" destOrd="0" presId="urn:microsoft.com/office/officeart/2005/8/layout/venn3"/>
    <dgm:cxn modelId="{6503AB14-33D9-4D9F-AA31-1AA1DE32DAD7}" type="presOf" srcId="{77EBB870-7A05-413B-8675-58252632C062}" destId="{2B2C96C5-D117-4FB7-A8DB-491327F4D80A}" srcOrd="0" destOrd="0" presId="urn:microsoft.com/office/officeart/2005/8/layout/venn3"/>
    <dgm:cxn modelId="{B35E6680-F7FE-418C-B2B9-6785B9E26F9B}" srcId="{2B81B8EC-7306-475C-93C7-8A5EB93C753F}" destId="{DDEBD754-F406-4B21-822B-EDF9673C3AFD}" srcOrd="1" destOrd="0" parTransId="{E5D5AACA-B701-481A-A60C-7858573859B8}" sibTransId="{311D9B1C-2F4A-4617-859C-C13B35D0DE04}"/>
    <dgm:cxn modelId="{C71190E3-3F09-48D7-A653-DDE616F365C3}" type="presOf" srcId="{2B81B8EC-7306-475C-93C7-8A5EB93C753F}" destId="{F30CA706-E0C8-411D-9C7A-65654C407BC1}" srcOrd="0" destOrd="0" presId="urn:microsoft.com/office/officeart/2005/8/layout/venn3"/>
    <dgm:cxn modelId="{4F8FA4FA-4F85-4FBF-8B4C-60DB5FF30DAD}" srcId="{2B81B8EC-7306-475C-93C7-8A5EB93C753F}" destId="{77EBB870-7A05-413B-8675-58252632C062}" srcOrd="0" destOrd="0" parTransId="{6652D25D-3426-4932-B886-7C75CCE2C282}" sibTransId="{06B6C8B9-9F9A-4D08-9AFB-229D9C03AD9C}"/>
    <dgm:cxn modelId="{F3071411-3C6F-49DA-9781-C184E85C557A}" type="presParOf" srcId="{F30CA706-E0C8-411D-9C7A-65654C407BC1}" destId="{2B2C96C5-D117-4FB7-A8DB-491327F4D80A}" srcOrd="0" destOrd="0" presId="urn:microsoft.com/office/officeart/2005/8/layout/venn3"/>
    <dgm:cxn modelId="{510305F9-75B9-494B-988B-97C53DA23F98}" type="presParOf" srcId="{F30CA706-E0C8-411D-9C7A-65654C407BC1}" destId="{76F7E6B4-0E04-4584-9008-E629EDE3180C}" srcOrd="1" destOrd="0" presId="urn:microsoft.com/office/officeart/2005/8/layout/venn3"/>
    <dgm:cxn modelId="{E7A4635E-7C25-41F8-A266-46838A3C8D6F}" type="presParOf" srcId="{F30CA706-E0C8-411D-9C7A-65654C407BC1}" destId="{AA92CEE2-BDA4-4C8C-8ED7-81287FD510E9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81B8EC-7306-475C-93C7-8A5EB93C753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EBB870-7A05-413B-8675-58252632C062}">
      <dgm:prSet phldrT="[Текст]" custT="1"/>
      <dgm:spPr/>
      <dgm:t>
        <a:bodyPr/>
        <a:lstStyle/>
        <a:p>
          <a:endParaRPr lang="ru-RU" sz="2300" dirty="0"/>
        </a:p>
      </dgm:t>
    </dgm:pt>
    <dgm:pt modelId="{6652D25D-3426-4932-B886-7C75CCE2C282}" type="parTrans" cxnId="{4F8FA4FA-4F85-4FBF-8B4C-60DB5FF30DAD}">
      <dgm:prSet/>
      <dgm:spPr/>
      <dgm:t>
        <a:bodyPr/>
        <a:lstStyle/>
        <a:p>
          <a:endParaRPr lang="ru-RU"/>
        </a:p>
      </dgm:t>
    </dgm:pt>
    <dgm:pt modelId="{06B6C8B9-9F9A-4D08-9AFB-229D9C03AD9C}" type="sibTrans" cxnId="{4F8FA4FA-4F85-4FBF-8B4C-60DB5FF30DAD}">
      <dgm:prSet/>
      <dgm:spPr/>
      <dgm:t>
        <a:bodyPr/>
        <a:lstStyle/>
        <a:p>
          <a:endParaRPr lang="ru-RU"/>
        </a:p>
      </dgm:t>
    </dgm:pt>
    <dgm:pt modelId="{DDEBD754-F406-4B21-822B-EDF9673C3AFD}">
      <dgm:prSet phldrT="[Текст]" custT="1"/>
      <dgm:spPr/>
      <dgm:t>
        <a:bodyPr/>
        <a:lstStyle/>
        <a:p>
          <a:endParaRPr lang="ru-RU" sz="2300" dirty="0"/>
        </a:p>
      </dgm:t>
    </dgm:pt>
    <dgm:pt modelId="{E5D5AACA-B701-481A-A60C-7858573859B8}" type="parTrans" cxnId="{B35E6680-F7FE-418C-B2B9-6785B9E26F9B}">
      <dgm:prSet/>
      <dgm:spPr/>
      <dgm:t>
        <a:bodyPr/>
        <a:lstStyle/>
        <a:p>
          <a:endParaRPr lang="ru-RU"/>
        </a:p>
      </dgm:t>
    </dgm:pt>
    <dgm:pt modelId="{311D9B1C-2F4A-4617-859C-C13B35D0DE04}" type="sibTrans" cxnId="{B35E6680-F7FE-418C-B2B9-6785B9E26F9B}">
      <dgm:prSet/>
      <dgm:spPr/>
      <dgm:t>
        <a:bodyPr/>
        <a:lstStyle/>
        <a:p>
          <a:endParaRPr lang="ru-RU"/>
        </a:p>
      </dgm:t>
    </dgm:pt>
    <dgm:pt modelId="{F30CA706-E0C8-411D-9C7A-65654C407BC1}" type="pres">
      <dgm:prSet presAssocID="{2B81B8EC-7306-475C-93C7-8A5EB93C753F}" presName="Name0" presStyleCnt="0">
        <dgm:presLayoutVars>
          <dgm:dir/>
          <dgm:resizeHandles val="exact"/>
        </dgm:presLayoutVars>
      </dgm:prSet>
      <dgm:spPr/>
    </dgm:pt>
    <dgm:pt modelId="{2B2C96C5-D117-4FB7-A8DB-491327F4D80A}" type="pres">
      <dgm:prSet presAssocID="{77EBB870-7A05-413B-8675-58252632C062}" presName="Name5" presStyleLbl="vennNode1" presStyleIdx="0" presStyleCnt="2" custLinFactX="171" custLinFactNeighborX="100000" custLinFactNeighborY="-10">
        <dgm:presLayoutVars>
          <dgm:bulletEnabled val="1"/>
        </dgm:presLayoutVars>
      </dgm:prSet>
      <dgm:spPr/>
    </dgm:pt>
    <dgm:pt modelId="{76F7E6B4-0E04-4584-9008-E629EDE3180C}" type="pres">
      <dgm:prSet presAssocID="{06B6C8B9-9F9A-4D08-9AFB-229D9C03AD9C}" presName="space" presStyleCnt="0"/>
      <dgm:spPr/>
    </dgm:pt>
    <dgm:pt modelId="{AA92CEE2-BDA4-4C8C-8ED7-81287FD510E9}" type="pres">
      <dgm:prSet presAssocID="{DDEBD754-F406-4B21-822B-EDF9673C3AFD}" presName="Name5" presStyleLbl="vennNode1" presStyleIdx="1" presStyleCnt="2" custLinFactNeighborX="-65312" custLinFactNeighborY="-10">
        <dgm:presLayoutVars>
          <dgm:bulletEnabled val="1"/>
        </dgm:presLayoutVars>
      </dgm:prSet>
      <dgm:spPr/>
    </dgm:pt>
  </dgm:ptLst>
  <dgm:cxnLst>
    <dgm:cxn modelId="{E999FB11-88C0-42EC-A971-D87FBB50A05E}" type="presOf" srcId="{DDEBD754-F406-4B21-822B-EDF9673C3AFD}" destId="{AA92CEE2-BDA4-4C8C-8ED7-81287FD510E9}" srcOrd="0" destOrd="0" presId="urn:microsoft.com/office/officeart/2005/8/layout/venn3"/>
    <dgm:cxn modelId="{6503AB14-33D9-4D9F-AA31-1AA1DE32DAD7}" type="presOf" srcId="{77EBB870-7A05-413B-8675-58252632C062}" destId="{2B2C96C5-D117-4FB7-A8DB-491327F4D80A}" srcOrd="0" destOrd="0" presId="urn:microsoft.com/office/officeart/2005/8/layout/venn3"/>
    <dgm:cxn modelId="{B35E6680-F7FE-418C-B2B9-6785B9E26F9B}" srcId="{2B81B8EC-7306-475C-93C7-8A5EB93C753F}" destId="{DDEBD754-F406-4B21-822B-EDF9673C3AFD}" srcOrd="1" destOrd="0" parTransId="{E5D5AACA-B701-481A-A60C-7858573859B8}" sibTransId="{311D9B1C-2F4A-4617-859C-C13B35D0DE04}"/>
    <dgm:cxn modelId="{C71190E3-3F09-48D7-A653-DDE616F365C3}" type="presOf" srcId="{2B81B8EC-7306-475C-93C7-8A5EB93C753F}" destId="{F30CA706-E0C8-411D-9C7A-65654C407BC1}" srcOrd="0" destOrd="0" presId="urn:microsoft.com/office/officeart/2005/8/layout/venn3"/>
    <dgm:cxn modelId="{4F8FA4FA-4F85-4FBF-8B4C-60DB5FF30DAD}" srcId="{2B81B8EC-7306-475C-93C7-8A5EB93C753F}" destId="{77EBB870-7A05-413B-8675-58252632C062}" srcOrd="0" destOrd="0" parTransId="{6652D25D-3426-4932-B886-7C75CCE2C282}" sibTransId="{06B6C8B9-9F9A-4D08-9AFB-229D9C03AD9C}"/>
    <dgm:cxn modelId="{F3071411-3C6F-49DA-9781-C184E85C557A}" type="presParOf" srcId="{F30CA706-E0C8-411D-9C7A-65654C407BC1}" destId="{2B2C96C5-D117-4FB7-A8DB-491327F4D80A}" srcOrd="0" destOrd="0" presId="urn:microsoft.com/office/officeart/2005/8/layout/venn3"/>
    <dgm:cxn modelId="{510305F9-75B9-494B-988B-97C53DA23F98}" type="presParOf" srcId="{F30CA706-E0C8-411D-9C7A-65654C407BC1}" destId="{76F7E6B4-0E04-4584-9008-E629EDE3180C}" srcOrd="1" destOrd="0" presId="urn:microsoft.com/office/officeart/2005/8/layout/venn3"/>
    <dgm:cxn modelId="{E7A4635E-7C25-41F8-A266-46838A3C8D6F}" type="presParOf" srcId="{F30CA706-E0C8-411D-9C7A-65654C407BC1}" destId="{AA92CEE2-BDA4-4C8C-8ED7-81287FD510E9}" srcOrd="2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C96C5-D117-4FB7-A8DB-491327F4D80A}">
      <dsp:nvSpPr>
        <dsp:cNvPr id="0" name=""/>
        <dsp:cNvSpPr/>
      </dsp:nvSpPr>
      <dsp:spPr>
        <a:xfrm>
          <a:off x="0" y="0"/>
          <a:ext cx="4799707" cy="47997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4144" tIns="29210" rIns="264144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702901" y="702901"/>
        <a:ext cx="3393905" cy="3393905"/>
      </dsp:txXfrm>
    </dsp:sp>
    <dsp:sp modelId="{AA92CEE2-BDA4-4C8C-8ED7-81287FD510E9}">
      <dsp:nvSpPr>
        <dsp:cNvPr id="0" name=""/>
        <dsp:cNvSpPr/>
      </dsp:nvSpPr>
      <dsp:spPr>
        <a:xfrm>
          <a:off x="5030092" y="0"/>
          <a:ext cx="4799707" cy="47997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4144" tIns="29210" rIns="264144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5732993" y="702901"/>
        <a:ext cx="3393905" cy="3393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C96C5-D117-4FB7-A8DB-491327F4D80A}">
      <dsp:nvSpPr>
        <dsp:cNvPr id="0" name=""/>
        <dsp:cNvSpPr/>
      </dsp:nvSpPr>
      <dsp:spPr>
        <a:xfrm>
          <a:off x="0" y="0"/>
          <a:ext cx="4799707" cy="47997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4144" tIns="29210" rIns="264144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НАК, ФСБ, МВД, </a:t>
          </a:r>
          <a:r>
            <a:rPr lang="ru-RU" sz="3200" kern="1200" dirty="0" err="1"/>
            <a:t>Росгвардия</a:t>
          </a:r>
          <a:endParaRPr lang="ru-RU" sz="3200" kern="1200" dirty="0"/>
        </a:p>
      </dsp:txBody>
      <dsp:txXfrm>
        <a:off x="702901" y="702901"/>
        <a:ext cx="3393905" cy="3393905"/>
      </dsp:txXfrm>
    </dsp:sp>
    <dsp:sp modelId="{AA92CEE2-BDA4-4C8C-8ED7-81287FD510E9}">
      <dsp:nvSpPr>
        <dsp:cNvPr id="0" name=""/>
        <dsp:cNvSpPr/>
      </dsp:nvSpPr>
      <dsp:spPr>
        <a:xfrm>
          <a:off x="5030092" y="878"/>
          <a:ext cx="4799707" cy="47997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4144" tIns="40640" rIns="26414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i="0" kern="1200" dirty="0"/>
            <a:t>ФСТЭК, ФСБ, ЦБ РФ, </a:t>
          </a:r>
          <a:r>
            <a:rPr lang="ru-RU" sz="3200" b="0" i="0" kern="1200" dirty="0" err="1"/>
            <a:t>ФинЦЕРТ</a:t>
          </a:r>
          <a:endParaRPr lang="ru-RU" sz="3200" kern="1200" dirty="0"/>
        </a:p>
      </dsp:txBody>
      <dsp:txXfrm>
        <a:off x="5732993" y="703779"/>
        <a:ext cx="3393905" cy="339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C96C5-D117-4FB7-A8DB-491327F4D80A}">
      <dsp:nvSpPr>
        <dsp:cNvPr id="0" name=""/>
        <dsp:cNvSpPr/>
      </dsp:nvSpPr>
      <dsp:spPr>
        <a:xfrm>
          <a:off x="1640359" y="14"/>
          <a:ext cx="5616922" cy="56169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9118" tIns="29210" rIns="309118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462938" y="822593"/>
        <a:ext cx="3971764" cy="3971764"/>
      </dsp:txXfrm>
    </dsp:sp>
    <dsp:sp modelId="{AA92CEE2-BDA4-4C8C-8ED7-81287FD510E9}">
      <dsp:nvSpPr>
        <dsp:cNvPr id="0" name=""/>
        <dsp:cNvSpPr/>
      </dsp:nvSpPr>
      <dsp:spPr>
        <a:xfrm>
          <a:off x="4267202" y="14"/>
          <a:ext cx="5616922" cy="56169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9118" tIns="29210" rIns="309118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5089781" y="822593"/>
        <a:ext cx="3971764" cy="397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72E6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72E6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72E6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03545"/>
            <a:ext cx="12189714" cy="28521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82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89714" cy="14013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941" y="244551"/>
            <a:ext cx="10942116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72E6C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748" y="1499488"/>
            <a:ext cx="11290503" cy="425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8ED786A2-354E-45C9-8817-EEAD988E2816}"/>
              </a:ext>
            </a:extLst>
          </p:cNvPr>
          <p:cNvSpPr/>
          <p:nvPr/>
        </p:nvSpPr>
        <p:spPr>
          <a:xfrm>
            <a:off x="3718" y="-419109"/>
            <a:ext cx="12538066" cy="7276759"/>
          </a:xfrm>
          <a:prstGeom prst="rect">
            <a:avLst/>
          </a:prstGeom>
          <a:solidFill>
            <a:srgbClr val="2890EB">
              <a:alpha val="100000"/>
            </a:srgbClr>
          </a:solidFill>
          <a:ln/>
        </p:spPr>
      </p:sp>
      <p:pic>
        <p:nvPicPr>
          <p:cNvPr id="2" name="Image 5" descr=" ">
            <a:extLst>
              <a:ext uri="{FF2B5EF4-FFF2-40B4-BE49-F238E27FC236}">
                <a16:creationId xmlns:a16="http://schemas.microsoft.com/office/drawing/2014/main" id="{92E7B5DF-4121-49EE-8C3A-44A1B446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125" y="-2856250"/>
            <a:ext cx="12611909" cy="6858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10693-3614-43A7-8F71-DC4D888EFCF4}"/>
              </a:ext>
            </a:extLst>
          </p:cNvPr>
          <p:cNvSpPr txBox="1"/>
          <p:nvPr/>
        </p:nvSpPr>
        <p:spPr>
          <a:xfrm>
            <a:off x="609600" y="4408130"/>
            <a:ext cx="10692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-20" dirty="0">
                <a:solidFill>
                  <a:schemeClr val="bg1"/>
                </a:solidFill>
                <a:cs typeface="Calibri"/>
              </a:rPr>
              <a:t>Комиссия по развитию отрасли технических средств защиты </a:t>
            </a:r>
            <a:br>
              <a:rPr lang="ru-RU" sz="3200" spc="-20" dirty="0">
                <a:solidFill>
                  <a:schemeClr val="bg1"/>
                </a:solidFill>
                <a:cs typeface="Calibri"/>
              </a:rPr>
            </a:br>
            <a:r>
              <a:rPr lang="ru-RU" sz="3200" spc="-20" dirty="0">
                <a:solidFill>
                  <a:schemeClr val="bg1"/>
                </a:solidFill>
                <a:cs typeface="Calibri"/>
              </a:rPr>
              <a:t>объектов критической инфраструктуры </a:t>
            </a:r>
            <a:br>
              <a:rPr lang="ru-RU" sz="3200" spc="-20" dirty="0">
                <a:solidFill>
                  <a:schemeClr val="bg1"/>
                </a:solidFill>
                <a:cs typeface="Calibri"/>
              </a:rPr>
            </a:br>
            <a:r>
              <a:rPr lang="ru-RU" sz="3200" spc="-20" dirty="0">
                <a:solidFill>
                  <a:schemeClr val="bg1"/>
                </a:solidFill>
                <a:cs typeface="Calibri"/>
              </a:rPr>
              <a:t>(финансовые институты и объекты техносферы)</a:t>
            </a:r>
            <a:endParaRPr lang="ru-RU" sz="3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2" descr="C:\Users\user\Downloads\ии2.jpg">
            <a:extLst>
              <a:ext uri="{FF2B5EF4-FFF2-40B4-BE49-F238E27FC236}">
                <a16:creationId xmlns:a16="http://schemas.microsoft.com/office/drawing/2014/main" id="{33DF19EE-F482-4D21-8E6E-97B013DD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265"/>
            <a:ext cx="5676865" cy="37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7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3400" y="254001"/>
            <a:ext cx="109728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algn="ctr"/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комиссии Плаксин Вячеслав Евгеньевич </a:t>
            </a:r>
          </a:p>
          <a:p>
            <a:pPr algn="ctr"/>
            <a:endParaRPr lang="ru-RU" sz="28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566012" y="1183282"/>
            <a:ext cx="7370173" cy="498891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Президиума «ОПОРА РОССИИ»</a:t>
            </a:r>
          </a:p>
          <a:p>
            <a:endParaRPr lang="ru-RU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    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техническое и дополнительное специальное образование;</a:t>
            </a:r>
            <a:b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    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области систем безопасности и защиты данных с 2002 г.; </a:t>
            </a:r>
          </a:p>
          <a:p>
            <a:endParaRPr lang="ru-RU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/>
              <a:buChar char="·"/>
            </a:pP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в открытии и управлении филиалами по РФ (включая республику Крым с 2016 года);</a:t>
            </a:r>
          </a:p>
          <a:p>
            <a:endParaRPr lang="ru-RU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/>
              <a:buChar char="·"/>
            </a:pP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нестандартных задач: проектирование системы безопасный город, создание систем безопасности на объекте Госдачи №1;</a:t>
            </a:r>
          </a:p>
          <a:p>
            <a:endParaRPr lang="ru-RU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/>
              <a:buChar char="·"/>
            </a:pP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Сплочённый коллектив и большой «союз» коллег из производителей и интеграторов систем безопасности;</a:t>
            </a:r>
          </a:p>
          <a:p>
            <a:pPr marL="285750" indent="-285750">
              <a:buFont typeface="Symbol"/>
              <a:buChar char="·"/>
            </a:pPr>
            <a:endParaRPr lang="ru-RU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/>
              <a:buChar char="·"/>
            </a:pP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опыт в сотрудничестве с силовыми структурами (МВД, ФСБ и ФСО);</a:t>
            </a:r>
          </a:p>
          <a:p>
            <a:pPr marL="285750" indent="-285750">
              <a:buFont typeface="Symbol"/>
              <a:buChar char="·"/>
            </a:pPr>
            <a:endParaRPr lang="ru-RU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/>
              <a:buChar char="·"/>
            </a:pP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желание быть полезным!</a:t>
            </a: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3" y="1314995"/>
            <a:ext cx="3394472" cy="45259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4FBABD-C67D-4103-A48D-33A87811B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8949" y="986697"/>
            <a:ext cx="2195721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5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маслоу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1142999"/>
            <a:ext cx="5915025" cy="53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0" y="1142999"/>
            <a:ext cx="39841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Как только физиологические потребности человека удовлетворены, на первый план выходят желание безопасности и уверенности в будущем. Люди хотят контролировать свою жизнь, видеть вокруг себя порядок и предсказуемость. В социуме это означает отсутствие прямых угроз жизни и здоровью, защиту от природных катаклизмов, социальную стабильность, финансовую безопасность и прочее. </a:t>
            </a: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81000" y="259539"/>
            <a:ext cx="11506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kern="0" spc="-30" dirty="0"/>
              <a:t>Базовые потребности человека</a:t>
            </a:r>
          </a:p>
        </p:txBody>
      </p:sp>
      <p:pic>
        <p:nvPicPr>
          <p:cNvPr id="9" name="Picture 2" descr="C:\Users\user\Downloads\маслоу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03" t="76756" r="1" b="11204"/>
          <a:stretch/>
        </p:blipFill>
        <p:spPr bwMode="auto">
          <a:xfrm>
            <a:off x="457200" y="4968718"/>
            <a:ext cx="5981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 ">
            <a:extLst>
              <a:ext uri="{FF2B5EF4-FFF2-40B4-BE49-F238E27FC236}">
                <a16:creationId xmlns:a16="http://schemas.microsoft.com/office/drawing/2014/main" id="{4779D15F-F249-49BF-8C6D-15AE429DD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300" y="4038600"/>
            <a:ext cx="5600700" cy="30455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C44F60-3162-4FAC-BC08-8CFCB38414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909"/>
            <a:ext cx="2196549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9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12177275"/>
              </p:ext>
            </p:extLst>
          </p:nvPr>
        </p:nvGraphicFramePr>
        <p:xfrm>
          <a:off x="1524000" y="1219200"/>
          <a:ext cx="9829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 txBox="1">
            <a:spLocks/>
          </p:cNvSpPr>
          <p:nvPr/>
        </p:nvSpPr>
        <p:spPr>
          <a:xfrm>
            <a:off x="1066799" y="244551"/>
            <a:ext cx="10820401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kern="0" spc="-30" dirty="0"/>
              <a:t>Основные составляющие безопасности страны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1676400" y="3048000"/>
            <a:ext cx="4343400" cy="1121461"/>
          </a:xfrm>
          <a:prstGeom prst="rect">
            <a:avLst/>
          </a:prstGeom>
          <a:ln w="53975" cmpd="thickThin">
            <a:noFill/>
          </a:ln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5"/>
              </a:spcBef>
              <a:defRPr sz="2400" b="0" i="0" kern="0" spc="-3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lvl="0"/>
            <a:r>
              <a:rPr lang="ru-RU" sz="3600" dirty="0"/>
              <a:t>Безопасность Техносферы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858000" y="3048000"/>
            <a:ext cx="4343400" cy="1121461"/>
          </a:xfrm>
          <a:prstGeom prst="rect">
            <a:avLst/>
          </a:prstGeom>
          <a:ln w="53975" cmpd="thickThin">
            <a:noFill/>
          </a:ln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5"/>
              </a:spcBef>
              <a:defRPr sz="2400" b="0" i="0" kern="0" spc="-3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lvl="0"/>
            <a:r>
              <a:rPr lang="ru-RU" sz="3600" dirty="0"/>
              <a:t>Финансовая Безопасность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0C78B5-0DB1-46B8-B602-86232272E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-2" y="-1"/>
            <a:ext cx="1371601" cy="68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3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9727111"/>
              </p:ext>
            </p:extLst>
          </p:nvPr>
        </p:nvGraphicFramePr>
        <p:xfrm>
          <a:off x="1524000" y="1219200"/>
          <a:ext cx="9829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 txBox="1">
            <a:spLocks/>
          </p:cNvSpPr>
          <p:nvPr/>
        </p:nvSpPr>
        <p:spPr>
          <a:xfrm>
            <a:off x="381001" y="244551"/>
            <a:ext cx="11506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kern="0" spc="-30" dirty="0"/>
              <a:t>Регуляторы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752600" y="2438400"/>
            <a:ext cx="4343400" cy="1121461"/>
          </a:xfrm>
          <a:prstGeom prst="rect">
            <a:avLst/>
          </a:prstGeom>
          <a:ln w="53975" cmpd="thickThin">
            <a:noFill/>
          </a:ln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5"/>
              </a:spcBef>
              <a:defRPr sz="2400" b="0" i="0" kern="0" spc="-3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lvl="0"/>
            <a:r>
              <a:rPr lang="ru-RU" sz="3600" dirty="0"/>
              <a:t>Безопасность Техносферы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34200" y="2438400"/>
            <a:ext cx="4343400" cy="1121461"/>
          </a:xfrm>
          <a:prstGeom prst="rect">
            <a:avLst/>
          </a:prstGeom>
          <a:ln w="53975" cmpd="thickThin">
            <a:noFill/>
          </a:ln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5"/>
              </a:spcBef>
              <a:defRPr sz="2400" b="0" i="0" kern="0" spc="-3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lvl="0"/>
            <a:r>
              <a:rPr lang="ru-RU" sz="3600" dirty="0"/>
              <a:t>Финансовая Безопасность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602139-40E3-471E-9051-B53CE745B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-2" y="-1"/>
            <a:ext cx="1371601" cy="68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1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23897734"/>
              </p:ext>
            </p:extLst>
          </p:nvPr>
        </p:nvGraphicFramePr>
        <p:xfrm>
          <a:off x="533400" y="935125"/>
          <a:ext cx="11125200" cy="56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2"/>
          <p:cNvSpPr txBox="1">
            <a:spLocks/>
          </p:cNvSpPr>
          <p:nvPr/>
        </p:nvSpPr>
        <p:spPr>
          <a:xfrm>
            <a:off x="381001" y="244551"/>
            <a:ext cx="11506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kern="0" spc="-30" dirty="0"/>
              <a:t>Взаимосвязь видов безопасности</a:t>
            </a: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2819400" y="4953000"/>
            <a:ext cx="4343400" cy="1121461"/>
          </a:xfrm>
          <a:prstGeom prst="rect">
            <a:avLst/>
          </a:prstGeom>
          <a:ln w="53975" cmpd="thickThin">
            <a:noFill/>
          </a:ln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5"/>
              </a:spcBef>
              <a:defRPr sz="2400" b="0" i="0" kern="0" spc="-3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lvl="0"/>
            <a:r>
              <a:rPr lang="ru-RU" sz="3600" dirty="0"/>
              <a:t>Безопасность Техносферы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029199" y="2759310"/>
            <a:ext cx="2683329" cy="1490793"/>
          </a:xfrm>
          <a:prstGeom prst="rect">
            <a:avLst/>
          </a:prstGeom>
          <a:ln w="53975" cmpd="thickThin">
            <a:noFill/>
          </a:ln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5"/>
              </a:spcBef>
              <a:defRPr sz="2400" b="0" i="0" kern="0" spc="-3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lvl="0"/>
            <a:r>
              <a:rPr lang="ru-RU" sz="3200" dirty="0"/>
              <a:t>Технические средства защиты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5638800" y="1143000"/>
            <a:ext cx="4343400" cy="1121461"/>
          </a:xfrm>
          <a:prstGeom prst="rect">
            <a:avLst/>
          </a:prstGeom>
          <a:ln w="53975" cmpd="thickThin">
            <a:noFill/>
          </a:ln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5"/>
              </a:spcBef>
              <a:defRPr sz="2400" b="0" i="0" kern="0" spc="-3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lvl="0"/>
            <a:r>
              <a:rPr lang="ru-RU" sz="3600" dirty="0"/>
              <a:t>Финансовая Безопасность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2684D9-D890-4CB3-848D-FE629D3B7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-2" y="-1"/>
            <a:ext cx="1371601" cy="68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2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108367" y="304800"/>
            <a:ext cx="1057645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kern="0" spc="-30" dirty="0"/>
              <a:t>Средства технической защиты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19968" y="873175"/>
            <a:ext cx="1057645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3200" kern="0" spc="-30" dirty="0"/>
              <a:t>доля рынка отечественных производителей</a:t>
            </a:r>
          </a:p>
        </p:txBody>
      </p:sp>
      <p:pic>
        <p:nvPicPr>
          <p:cNvPr id="11" name="Picture 3" descr="C:\Users\user\Downloads\структура пын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13744" r="2211" b="3595"/>
          <a:stretch/>
        </p:blipFill>
        <p:spPr bwMode="auto">
          <a:xfrm>
            <a:off x="5638800" y="1676400"/>
            <a:ext cx="594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Текст 2"/>
          <p:cNvSpPr txBox="1">
            <a:spLocks/>
          </p:cNvSpPr>
          <p:nvPr/>
        </p:nvSpPr>
        <p:spPr>
          <a:xfrm>
            <a:off x="533398" y="5160169"/>
            <a:ext cx="11151427" cy="190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kern="0" dirty="0"/>
              <a:t>В СКУД и ОПС наоборот основная масса используемого оборудования производится на территории РФ, однако немалые цены и количество установленного на объектах импортного оборудования дают больший процент затрат на его закупку.</a:t>
            </a:r>
          </a:p>
          <a:p>
            <a:pPr algn="just"/>
            <a:r>
              <a:rPr lang="ru-RU" sz="2000" kern="0" dirty="0"/>
              <a:t>Для финансовой безопасности используются технические средства защиты описанные выше и спец техника и ПО отечественного производства.</a:t>
            </a:r>
          </a:p>
          <a:p>
            <a:endParaRPr lang="ru-RU" kern="0" dirty="0"/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533398" y="1488281"/>
            <a:ext cx="4724401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kern="0" dirty="0"/>
              <a:t>	</a:t>
            </a:r>
            <a:r>
              <a:rPr lang="ru-RU" sz="2000" kern="0" dirty="0"/>
              <a:t>По итогам 2022 года в России функционировало более 21 млн камер для видеонаблюдения. Общий объем рынка систем видеонаблюдения в 2021-2022 годах превысил</a:t>
            </a:r>
            <a:br>
              <a:rPr lang="ru-RU" sz="2000" kern="0" dirty="0"/>
            </a:br>
            <a:r>
              <a:rPr lang="ru-RU" sz="2000" kern="0" dirty="0"/>
              <a:t> 100  млрд. руб.</a:t>
            </a:r>
          </a:p>
          <a:p>
            <a:pPr algn="just"/>
            <a:r>
              <a:rPr lang="ru-RU" sz="2000" kern="0" dirty="0"/>
              <a:t>	Лидирующие позиции в рейтинге импортируемых систем видеонаблюдения по-прежнему сохраняют китайские производители. Наши производители в основе заняли нишу ПО для данной системы.</a:t>
            </a:r>
            <a:endParaRPr lang="ru-RU" kern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12B668-9169-4E8B-9F49-5DEFECE90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12242"/>
            <a:ext cx="2653749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0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Распределение долей рынка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553075" cy="4431983"/>
          </a:xfrm>
        </p:spPr>
        <p:txBody>
          <a:bodyPr/>
          <a:lstStyle/>
          <a:p>
            <a:pPr algn="just"/>
            <a:r>
              <a:rPr lang="ru-RU" sz="1800" dirty="0"/>
              <a:t>Сегмент правительственных учреждений на рынке систем безопасности занимает, по различным данным 20-25%. Больше него только сегмент нефтегазовой отрасли, которому принадлежит четверть рынка. В это время как в нефтяной и газовой отраслях промышленности и на предприятиях энергетики стараются гибко подходить к закупкам оборудования для систем безопасности, правительственные учреждения рекомендуют, где только возможно, использовать оборудование отечественного производства. Доля банков в России среди потребителей систем безопасности составляет 12%, что меньше доли нефтяной и газовой отраслей промышленности, электроэнергетики и правительственных учреждений. Однако они приобретают более дорогое оборудование и системы.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371600"/>
            <a:ext cx="6012942" cy="403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72200" y="529081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Рис. 1. Распределение долей рынка систем безопасности по основным потребителям.</a:t>
            </a:r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FFA005-83CC-4A0D-8E1B-2A8A183798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4746" y="901531"/>
            <a:ext cx="2195721" cy="940137"/>
          </a:xfrm>
          <a:prstGeom prst="rect">
            <a:avLst/>
          </a:prstGeom>
        </p:spPr>
      </p:pic>
      <p:pic>
        <p:nvPicPr>
          <p:cNvPr id="10" name="Image 5" descr=" ">
            <a:extLst>
              <a:ext uri="{FF2B5EF4-FFF2-40B4-BE49-F238E27FC236}">
                <a16:creationId xmlns:a16="http://schemas.microsoft.com/office/drawing/2014/main" id="{7024C711-03C7-4151-8BC4-B6D25543F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3352800"/>
            <a:ext cx="7620000" cy="38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bject 26"/>
          <p:cNvGrpSpPr/>
          <p:nvPr/>
        </p:nvGrpSpPr>
        <p:grpSpPr>
          <a:xfrm>
            <a:off x="521208" y="1554225"/>
            <a:ext cx="2602992" cy="4389375"/>
            <a:chOff x="521208" y="1554225"/>
            <a:chExt cx="2520950" cy="1846580"/>
          </a:xfrm>
        </p:grpSpPr>
        <p:sp>
          <p:nvSpPr>
            <p:cNvPr id="24" name="object 27"/>
            <p:cNvSpPr/>
            <p:nvPr/>
          </p:nvSpPr>
          <p:spPr>
            <a:xfrm>
              <a:off x="533400" y="1560575"/>
              <a:ext cx="2502535" cy="1833880"/>
            </a:xfrm>
            <a:custGeom>
              <a:avLst/>
              <a:gdLst/>
              <a:ahLst/>
              <a:cxnLst/>
              <a:rect l="l" t="t" r="r" b="b"/>
              <a:pathLst>
                <a:path w="2502535" h="1833879">
                  <a:moveTo>
                    <a:pt x="0" y="1833372"/>
                  </a:moveTo>
                  <a:lnTo>
                    <a:pt x="2502408" y="1833372"/>
                  </a:lnTo>
                  <a:lnTo>
                    <a:pt x="2502408" y="0"/>
                  </a:lnTo>
                  <a:lnTo>
                    <a:pt x="0" y="0"/>
                  </a:lnTo>
                  <a:lnTo>
                    <a:pt x="0" y="1833372"/>
                  </a:lnTo>
                  <a:close/>
                </a:path>
              </a:pathLst>
            </a:custGeom>
            <a:ln w="12699">
              <a:solidFill>
                <a:srgbClr val="213E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8"/>
            <p:cNvSpPr/>
            <p:nvPr/>
          </p:nvSpPr>
          <p:spPr>
            <a:xfrm>
              <a:off x="521208" y="1560575"/>
              <a:ext cx="2501265" cy="1833880"/>
            </a:xfrm>
            <a:custGeom>
              <a:avLst/>
              <a:gdLst/>
              <a:ahLst/>
              <a:cxnLst/>
              <a:rect l="l" t="t" r="r" b="b"/>
              <a:pathLst>
                <a:path w="2501265" h="1833879">
                  <a:moveTo>
                    <a:pt x="2500884" y="0"/>
                  </a:moveTo>
                  <a:lnTo>
                    <a:pt x="0" y="0"/>
                  </a:lnTo>
                  <a:lnTo>
                    <a:pt x="0" y="1833372"/>
                  </a:lnTo>
                  <a:lnTo>
                    <a:pt x="2500884" y="1833372"/>
                  </a:lnTo>
                  <a:lnTo>
                    <a:pt x="2500884" y="0"/>
                  </a:lnTo>
                  <a:close/>
                </a:path>
              </a:pathLst>
            </a:custGeom>
            <a:solidFill>
              <a:srgbClr val="DAE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"/>
          <p:cNvSpPr txBox="1">
            <a:spLocks/>
          </p:cNvSpPr>
          <p:nvPr/>
        </p:nvSpPr>
        <p:spPr>
          <a:xfrm>
            <a:off x="624941" y="244551"/>
            <a:ext cx="1057645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0" i="0">
                <a:solidFill>
                  <a:srgbClr val="272E6C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kern="0" spc="-30" dirty="0"/>
              <a:t>Цели</a:t>
            </a:r>
            <a:r>
              <a:rPr lang="ru-RU" kern="0" spc="-120" dirty="0"/>
              <a:t> </a:t>
            </a:r>
            <a:r>
              <a:rPr lang="ru-RU" kern="0" dirty="0"/>
              <a:t>и</a:t>
            </a:r>
            <a:r>
              <a:rPr lang="ru-RU" kern="0" spc="-75" dirty="0"/>
              <a:t> </a:t>
            </a:r>
            <a:r>
              <a:rPr lang="ru-RU" kern="0" spc="-30" dirty="0"/>
              <a:t>задачи</a:t>
            </a:r>
            <a:r>
              <a:rPr lang="ru-RU" kern="0" spc="-114" dirty="0"/>
              <a:t> </a:t>
            </a:r>
            <a:r>
              <a:rPr lang="ru-RU" kern="0" spc="-30" dirty="0"/>
              <a:t>комиссии</a:t>
            </a:r>
          </a:p>
        </p:txBody>
      </p:sp>
      <p:sp>
        <p:nvSpPr>
          <p:cNvPr id="30" name="object 29"/>
          <p:cNvSpPr txBox="1"/>
          <p:nvPr/>
        </p:nvSpPr>
        <p:spPr>
          <a:xfrm>
            <a:off x="624941" y="1625655"/>
            <a:ext cx="2478933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 algn="ctr"/>
            <a:r>
              <a:rPr lang="ru-RU" dirty="0"/>
              <a:t>Создать на площадке «ОПОРЫ РОССИИ» профессиональное сообщество экспертов в области безопасности финансов и техносферы</a:t>
            </a:r>
            <a:endParaRPr lang="ru-RU" sz="1700" dirty="0"/>
          </a:p>
        </p:txBody>
      </p:sp>
      <p:grpSp>
        <p:nvGrpSpPr>
          <p:cNvPr id="26" name="object 26"/>
          <p:cNvGrpSpPr/>
          <p:nvPr/>
        </p:nvGrpSpPr>
        <p:grpSpPr>
          <a:xfrm>
            <a:off x="3336549" y="1569319"/>
            <a:ext cx="8331665" cy="4359187"/>
            <a:chOff x="521208" y="1560575"/>
            <a:chExt cx="8069066" cy="1833880"/>
          </a:xfrm>
        </p:grpSpPr>
        <p:sp>
          <p:nvSpPr>
            <p:cNvPr id="27" name="object 27"/>
            <p:cNvSpPr/>
            <p:nvPr/>
          </p:nvSpPr>
          <p:spPr>
            <a:xfrm>
              <a:off x="533400" y="1560575"/>
              <a:ext cx="2502535" cy="1833880"/>
            </a:xfrm>
            <a:custGeom>
              <a:avLst/>
              <a:gdLst/>
              <a:ahLst/>
              <a:cxnLst/>
              <a:rect l="l" t="t" r="r" b="b"/>
              <a:pathLst>
                <a:path w="2502535" h="1833879">
                  <a:moveTo>
                    <a:pt x="0" y="1833372"/>
                  </a:moveTo>
                  <a:lnTo>
                    <a:pt x="2502408" y="1833372"/>
                  </a:lnTo>
                  <a:lnTo>
                    <a:pt x="2502408" y="0"/>
                  </a:lnTo>
                  <a:lnTo>
                    <a:pt x="0" y="0"/>
                  </a:lnTo>
                  <a:lnTo>
                    <a:pt x="0" y="1833372"/>
                  </a:lnTo>
                  <a:close/>
                </a:path>
              </a:pathLst>
            </a:custGeom>
            <a:ln w="12699">
              <a:solidFill>
                <a:srgbClr val="213E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8"/>
            <p:cNvSpPr/>
            <p:nvPr/>
          </p:nvSpPr>
          <p:spPr>
            <a:xfrm>
              <a:off x="521208" y="1560575"/>
              <a:ext cx="2501265" cy="1833880"/>
            </a:xfrm>
            <a:custGeom>
              <a:avLst/>
              <a:gdLst/>
              <a:ahLst/>
              <a:cxnLst/>
              <a:rect l="l" t="t" r="r" b="b"/>
              <a:pathLst>
                <a:path w="2501265" h="1833879">
                  <a:moveTo>
                    <a:pt x="2500884" y="0"/>
                  </a:moveTo>
                  <a:lnTo>
                    <a:pt x="0" y="0"/>
                  </a:lnTo>
                  <a:lnTo>
                    <a:pt x="0" y="1833372"/>
                  </a:lnTo>
                  <a:lnTo>
                    <a:pt x="2500884" y="1833372"/>
                  </a:lnTo>
                  <a:lnTo>
                    <a:pt x="2500884" y="0"/>
                  </a:lnTo>
                  <a:close/>
                </a:path>
              </a:pathLst>
            </a:custGeom>
            <a:solidFill>
              <a:srgbClr val="DAE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8"/>
            <p:cNvSpPr/>
            <p:nvPr/>
          </p:nvSpPr>
          <p:spPr>
            <a:xfrm>
              <a:off x="3311500" y="1560575"/>
              <a:ext cx="2501265" cy="1833880"/>
            </a:xfrm>
            <a:custGeom>
              <a:avLst/>
              <a:gdLst/>
              <a:ahLst/>
              <a:cxnLst/>
              <a:rect l="l" t="t" r="r" b="b"/>
              <a:pathLst>
                <a:path w="2501265" h="1833879">
                  <a:moveTo>
                    <a:pt x="2500884" y="0"/>
                  </a:moveTo>
                  <a:lnTo>
                    <a:pt x="0" y="0"/>
                  </a:lnTo>
                  <a:lnTo>
                    <a:pt x="0" y="1833372"/>
                  </a:lnTo>
                  <a:lnTo>
                    <a:pt x="2500884" y="1833372"/>
                  </a:lnTo>
                  <a:lnTo>
                    <a:pt x="2500884" y="0"/>
                  </a:lnTo>
                  <a:close/>
                </a:path>
              </a:pathLst>
            </a:custGeom>
            <a:solidFill>
              <a:srgbClr val="DAE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8"/>
            <p:cNvSpPr/>
            <p:nvPr/>
          </p:nvSpPr>
          <p:spPr>
            <a:xfrm>
              <a:off x="6089009" y="1560575"/>
              <a:ext cx="2501265" cy="1833880"/>
            </a:xfrm>
            <a:custGeom>
              <a:avLst/>
              <a:gdLst/>
              <a:ahLst/>
              <a:cxnLst/>
              <a:rect l="l" t="t" r="r" b="b"/>
              <a:pathLst>
                <a:path w="2501265" h="1833879">
                  <a:moveTo>
                    <a:pt x="2500884" y="0"/>
                  </a:moveTo>
                  <a:lnTo>
                    <a:pt x="0" y="0"/>
                  </a:lnTo>
                  <a:lnTo>
                    <a:pt x="0" y="1833372"/>
                  </a:lnTo>
                  <a:lnTo>
                    <a:pt x="2500884" y="1833372"/>
                  </a:lnTo>
                  <a:lnTo>
                    <a:pt x="2500884" y="0"/>
                  </a:lnTo>
                  <a:close/>
                </a:path>
              </a:pathLst>
            </a:custGeom>
            <a:solidFill>
              <a:srgbClr val="DAE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5"/>
          <p:cNvSpPr txBox="1"/>
          <p:nvPr/>
        </p:nvSpPr>
        <p:spPr>
          <a:xfrm>
            <a:off x="3402308" y="1587078"/>
            <a:ext cx="2468919" cy="2506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 algn="ctr"/>
            <a:r>
              <a:rPr lang="ru-RU" dirty="0"/>
              <a:t>Оказывать помощь собственникам, управленцам в приведении их объектов, в соответствие с требованиями норм и правил финансовой и технической защищенности объектов </a:t>
            </a:r>
          </a:p>
        </p:txBody>
      </p:sp>
      <p:sp>
        <p:nvSpPr>
          <p:cNvPr id="16" name="object 18"/>
          <p:cNvSpPr txBox="1"/>
          <p:nvPr/>
        </p:nvSpPr>
        <p:spPr>
          <a:xfrm>
            <a:off x="6217648" y="1625654"/>
            <a:ext cx="2582666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 algn="ctr"/>
            <a:r>
              <a:rPr lang="ru-RU" dirty="0"/>
              <a:t>Развивать деятельность предпринимателей, работающих в безопасности финансов и техносферы, путем налаживания контактов и отработки механизмов по эффективному продвижению их товаров и услуг в различных государственных и частных структурах</a:t>
            </a:r>
          </a:p>
        </p:txBody>
      </p:sp>
      <p:sp>
        <p:nvSpPr>
          <p:cNvPr id="19" name="object 21"/>
          <p:cNvSpPr txBox="1"/>
          <p:nvPr/>
        </p:nvSpPr>
        <p:spPr>
          <a:xfrm>
            <a:off x="9084847" y="1625653"/>
            <a:ext cx="2497553" cy="19524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 algn="ctr"/>
            <a:r>
              <a:rPr lang="ru-RU" dirty="0"/>
              <a:t>Содействие реализации государственной политики в развитию отрасли технических средств защиты </a:t>
            </a:r>
            <a:br>
              <a:rPr lang="ru-RU" dirty="0"/>
            </a:br>
            <a:r>
              <a:rPr lang="ru-RU" dirty="0"/>
              <a:t>объектов критической инфраструктуры </a:t>
            </a:r>
          </a:p>
        </p:txBody>
      </p:sp>
      <p:pic>
        <p:nvPicPr>
          <p:cNvPr id="20" name="Image 2" descr=" ">
            <a:extLst>
              <a:ext uri="{FF2B5EF4-FFF2-40B4-BE49-F238E27FC236}">
                <a16:creationId xmlns:a16="http://schemas.microsoft.com/office/drawing/2014/main" id="{76943D8A-2324-4633-96FF-5D8B17F2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516" y="1826428"/>
            <a:ext cx="6966484" cy="48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3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30" dirty="0"/>
              <a:t>Планы</a:t>
            </a:r>
            <a:r>
              <a:rPr lang="ru-RU" spc="-190" dirty="0"/>
              <a:t> </a:t>
            </a:r>
            <a:r>
              <a:rPr lang="ru-RU" spc="-30" dirty="0"/>
              <a:t>комиссии</a:t>
            </a:r>
            <a:endParaRPr lang="ru-RU" dirty="0"/>
          </a:p>
        </p:txBody>
      </p:sp>
      <p:sp>
        <p:nvSpPr>
          <p:cNvPr id="11" name="object 5"/>
          <p:cNvSpPr txBox="1"/>
          <p:nvPr/>
        </p:nvSpPr>
        <p:spPr>
          <a:xfrm>
            <a:off x="824585" y="2327275"/>
            <a:ext cx="130937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065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Ф</a:t>
            </a:r>
            <a:r>
              <a:rPr sz="1400" spc="-5" dirty="0">
                <a:latin typeface="Calibri"/>
                <a:cs typeface="Calibri"/>
              </a:rPr>
              <a:t>орм</a:t>
            </a:r>
            <a:r>
              <a:rPr sz="1400" spc="-10" dirty="0">
                <a:latin typeface="Calibri"/>
                <a:cs typeface="Calibri"/>
              </a:rPr>
              <a:t>ир</a:t>
            </a:r>
            <a:r>
              <a:rPr sz="1400" spc="-5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ие  </a:t>
            </a:r>
            <a:r>
              <a:rPr sz="1400" spc="-10" dirty="0">
                <a:latin typeface="Calibri"/>
                <a:cs typeface="Calibri"/>
              </a:rPr>
              <a:t>списка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представителей </a:t>
            </a:r>
            <a:r>
              <a:rPr sz="1400" spc="-5" dirty="0">
                <a:latin typeface="Calibri"/>
                <a:cs typeface="Calibri"/>
              </a:rPr>
              <a:t> отрасли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из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числа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членов </a:t>
            </a:r>
            <a:r>
              <a:rPr sz="1400" spc="-5" dirty="0">
                <a:latin typeface="Calibri"/>
                <a:cs typeface="Calibri"/>
              </a:rPr>
              <a:t>«ОПОРЫ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РОССИИ»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2489961" y="2321432"/>
            <a:ext cx="119316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Формирование</a:t>
            </a:r>
            <a:endParaRPr sz="1400" dirty="0">
              <a:latin typeface="Calibri"/>
              <a:cs typeface="Calibri"/>
            </a:endParaRPr>
          </a:p>
          <a:p>
            <a:pPr marL="12700" marR="488315" algn="just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единого </a:t>
            </a:r>
            <a:r>
              <a:rPr sz="1400" dirty="0">
                <a:latin typeface="Calibri"/>
                <a:cs typeface="Calibri"/>
              </a:rPr>
              <a:t> перечня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проблем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ви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ия</a:t>
            </a:r>
          </a:p>
          <a:p>
            <a:pPr marL="12700" marR="110489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spc="-5" dirty="0">
                <a:latin typeface="Calibri"/>
                <a:cs typeface="Calibri"/>
              </a:rPr>
              <a:t>ли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Сбор 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обработка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информации</a:t>
            </a:r>
          </a:p>
        </p:txBody>
      </p:sp>
      <p:sp>
        <p:nvSpPr>
          <p:cNvPr id="13" name="object 7"/>
          <p:cNvSpPr txBox="1"/>
          <p:nvPr/>
        </p:nvSpPr>
        <p:spPr>
          <a:xfrm>
            <a:off x="3963161" y="2291333"/>
            <a:ext cx="1272540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445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Ф</a:t>
            </a:r>
            <a:r>
              <a:rPr sz="1400" spc="-5" dirty="0">
                <a:latin typeface="Calibri"/>
                <a:cs typeface="Calibri"/>
              </a:rPr>
              <a:t>орм</a:t>
            </a:r>
            <a:r>
              <a:rPr sz="1400" spc="-10" dirty="0">
                <a:latin typeface="Calibri"/>
                <a:cs typeface="Calibri"/>
              </a:rPr>
              <a:t>ир</a:t>
            </a:r>
            <a:r>
              <a:rPr sz="1400" spc="-5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ие  </a:t>
            </a:r>
            <a:r>
              <a:rPr sz="1400" spc="-10" dirty="0">
                <a:latin typeface="Calibri"/>
                <a:cs typeface="Calibri"/>
              </a:rPr>
              <a:t>списка </a:t>
            </a:r>
            <a:r>
              <a:rPr sz="1400" spc="-5" dirty="0">
                <a:latin typeface="Calibri"/>
                <a:cs typeface="Calibri"/>
              </a:rPr>
              <a:t> сторонних</a:t>
            </a:r>
            <a:endParaRPr sz="1400" dirty="0">
              <a:latin typeface="Calibri"/>
              <a:cs typeface="Calibri"/>
            </a:endParaRPr>
          </a:p>
          <a:p>
            <a:pPr marL="12700" marR="361315" algn="just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э</a:t>
            </a:r>
            <a:r>
              <a:rPr sz="1400" spc="-15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пе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 </a:t>
            </a:r>
            <a:r>
              <a:rPr sz="1400" spc="-5" dirty="0">
                <a:latin typeface="Calibri"/>
                <a:cs typeface="Calibri"/>
              </a:rPr>
              <a:t>участников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отрасли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(не</a:t>
            </a:r>
            <a:endParaRPr sz="1400" dirty="0">
              <a:latin typeface="Calibri"/>
              <a:cs typeface="Calibri"/>
            </a:endParaRPr>
          </a:p>
          <a:p>
            <a:pPr marL="12700" marR="952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членов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«ОПОРЫ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РОССИИ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6933056" y="2342769"/>
            <a:ext cx="135255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7401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уж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ение  </a:t>
            </a:r>
            <a:r>
              <a:rPr sz="1400" spc="-5" dirty="0">
                <a:latin typeface="Calibri"/>
                <a:cs typeface="Calibri"/>
              </a:rPr>
              <a:t>программы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развития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отрасли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экспертами,</a:t>
            </a:r>
            <a:endParaRPr sz="1400" dirty="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spc="-5" dirty="0">
                <a:latin typeface="Calibri"/>
                <a:cs typeface="Calibri"/>
              </a:rPr>
              <a:t>тав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лями  отрасли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</a:p>
          <a:p>
            <a:pPr marL="12700" marR="36449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уча</a:t>
            </a:r>
            <a:r>
              <a:rPr sz="1400" spc="-5" dirty="0">
                <a:latin typeface="Calibri"/>
                <a:cs typeface="Calibri"/>
              </a:rPr>
              <a:t>стни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ами  </a:t>
            </a:r>
            <a:r>
              <a:rPr sz="1400" spc="-10" dirty="0">
                <a:latin typeface="Calibri"/>
                <a:cs typeface="Calibri"/>
              </a:rPr>
              <a:t>комитета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5" name="object 10"/>
          <p:cNvGrpSpPr/>
          <p:nvPr/>
        </p:nvGrpSpPr>
        <p:grpSpPr>
          <a:xfrm>
            <a:off x="817625" y="1563496"/>
            <a:ext cx="10647045" cy="4303903"/>
            <a:chOff x="817625" y="1563497"/>
            <a:chExt cx="10647045" cy="3843654"/>
          </a:xfrm>
        </p:grpSpPr>
        <p:sp>
          <p:nvSpPr>
            <p:cNvPr id="16" name="object 11"/>
            <p:cNvSpPr/>
            <p:nvPr/>
          </p:nvSpPr>
          <p:spPr>
            <a:xfrm>
              <a:off x="817613" y="2045969"/>
              <a:ext cx="10647680" cy="85725"/>
            </a:xfrm>
            <a:custGeom>
              <a:avLst/>
              <a:gdLst/>
              <a:ahLst/>
              <a:cxnLst/>
              <a:rect l="l" t="t" r="r" b="b"/>
              <a:pathLst>
                <a:path w="10647680" h="85725">
                  <a:moveTo>
                    <a:pt x="10647058" y="47244"/>
                  </a:moveTo>
                  <a:lnTo>
                    <a:pt x="10623804" y="12141"/>
                  </a:lnTo>
                  <a:lnTo>
                    <a:pt x="10608958" y="9144"/>
                  </a:lnTo>
                  <a:lnTo>
                    <a:pt x="10594099" y="12141"/>
                  </a:lnTo>
                  <a:lnTo>
                    <a:pt x="10581996" y="20294"/>
                  </a:lnTo>
                  <a:lnTo>
                    <a:pt x="10573842" y="32397"/>
                  </a:lnTo>
                  <a:lnTo>
                    <a:pt x="10572763" y="37719"/>
                  </a:lnTo>
                  <a:lnTo>
                    <a:pt x="9140571" y="37719"/>
                  </a:lnTo>
                  <a:lnTo>
                    <a:pt x="9139491" y="32397"/>
                  </a:lnTo>
                  <a:lnTo>
                    <a:pt x="9131338" y="20294"/>
                  </a:lnTo>
                  <a:lnTo>
                    <a:pt x="9119235" y="12141"/>
                  </a:lnTo>
                  <a:lnTo>
                    <a:pt x="9104389" y="9144"/>
                  </a:lnTo>
                  <a:lnTo>
                    <a:pt x="9098470" y="10337"/>
                  </a:lnTo>
                  <a:lnTo>
                    <a:pt x="9092578" y="9144"/>
                  </a:lnTo>
                  <a:lnTo>
                    <a:pt x="9077719" y="12141"/>
                  </a:lnTo>
                  <a:lnTo>
                    <a:pt x="9065616" y="20294"/>
                  </a:lnTo>
                  <a:lnTo>
                    <a:pt x="9057462" y="32397"/>
                  </a:lnTo>
                  <a:lnTo>
                    <a:pt x="9056383" y="37719"/>
                  </a:lnTo>
                  <a:lnTo>
                    <a:pt x="7624191" y="37719"/>
                  </a:lnTo>
                  <a:lnTo>
                    <a:pt x="7623111" y="32397"/>
                  </a:lnTo>
                  <a:lnTo>
                    <a:pt x="7614958" y="20294"/>
                  </a:lnTo>
                  <a:lnTo>
                    <a:pt x="7602855" y="12141"/>
                  </a:lnTo>
                  <a:lnTo>
                    <a:pt x="7590206" y="9588"/>
                  </a:lnTo>
                  <a:lnTo>
                    <a:pt x="7584948" y="6045"/>
                  </a:lnTo>
                  <a:lnTo>
                    <a:pt x="7570102" y="3048"/>
                  </a:lnTo>
                  <a:lnTo>
                    <a:pt x="7555243" y="6045"/>
                  </a:lnTo>
                  <a:lnTo>
                    <a:pt x="7543139" y="14198"/>
                  </a:lnTo>
                  <a:lnTo>
                    <a:pt x="7534986" y="26301"/>
                  </a:lnTo>
                  <a:lnTo>
                    <a:pt x="7533907" y="31623"/>
                  </a:lnTo>
                  <a:lnTo>
                    <a:pt x="6102705" y="31623"/>
                  </a:lnTo>
                  <a:lnTo>
                    <a:pt x="6065913" y="0"/>
                  </a:lnTo>
                  <a:lnTo>
                    <a:pt x="6051054" y="2997"/>
                  </a:lnTo>
                  <a:lnTo>
                    <a:pt x="6038951" y="11150"/>
                  </a:lnTo>
                  <a:lnTo>
                    <a:pt x="6030798" y="23253"/>
                  </a:lnTo>
                  <a:lnTo>
                    <a:pt x="6029718" y="28575"/>
                  </a:lnTo>
                  <a:lnTo>
                    <a:pt x="4597908" y="28575"/>
                  </a:lnTo>
                  <a:lnTo>
                    <a:pt x="4596828" y="23253"/>
                  </a:lnTo>
                  <a:lnTo>
                    <a:pt x="4588675" y="11150"/>
                  </a:lnTo>
                  <a:lnTo>
                    <a:pt x="4576572" y="2997"/>
                  </a:lnTo>
                  <a:lnTo>
                    <a:pt x="4561725" y="0"/>
                  </a:lnTo>
                  <a:lnTo>
                    <a:pt x="4561522" y="50"/>
                  </a:lnTo>
                  <a:lnTo>
                    <a:pt x="4561344" y="0"/>
                  </a:lnTo>
                  <a:lnTo>
                    <a:pt x="4546485" y="2997"/>
                  </a:lnTo>
                  <a:lnTo>
                    <a:pt x="4534382" y="11150"/>
                  </a:lnTo>
                  <a:lnTo>
                    <a:pt x="4526229" y="23253"/>
                  </a:lnTo>
                  <a:lnTo>
                    <a:pt x="4525149" y="28575"/>
                  </a:lnTo>
                  <a:lnTo>
                    <a:pt x="3093720" y="28575"/>
                  </a:lnTo>
                  <a:lnTo>
                    <a:pt x="3092640" y="23253"/>
                  </a:lnTo>
                  <a:lnTo>
                    <a:pt x="3084487" y="11150"/>
                  </a:lnTo>
                  <a:lnTo>
                    <a:pt x="3072384" y="2997"/>
                  </a:lnTo>
                  <a:lnTo>
                    <a:pt x="3057537" y="0"/>
                  </a:lnTo>
                  <a:lnTo>
                    <a:pt x="3057334" y="50"/>
                  </a:lnTo>
                  <a:lnTo>
                    <a:pt x="3057156" y="0"/>
                  </a:lnTo>
                  <a:lnTo>
                    <a:pt x="3042297" y="2997"/>
                  </a:lnTo>
                  <a:lnTo>
                    <a:pt x="3030194" y="11150"/>
                  </a:lnTo>
                  <a:lnTo>
                    <a:pt x="3022041" y="23253"/>
                  </a:lnTo>
                  <a:lnTo>
                    <a:pt x="3020961" y="28575"/>
                  </a:lnTo>
                  <a:lnTo>
                    <a:pt x="1589151" y="28575"/>
                  </a:lnTo>
                  <a:lnTo>
                    <a:pt x="1588071" y="23253"/>
                  </a:lnTo>
                  <a:lnTo>
                    <a:pt x="1579918" y="11150"/>
                  </a:lnTo>
                  <a:lnTo>
                    <a:pt x="1567815" y="2997"/>
                  </a:lnTo>
                  <a:lnTo>
                    <a:pt x="1552968" y="0"/>
                  </a:lnTo>
                  <a:lnTo>
                    <a:pt x="1547812" y="1041"/>
                  </a:lnTo>
                  <a:lnTo>
                    <a:pt x="1542681" y="0"/>
                  </a:lnTo>
                  <a:lnTo>
                    <a:pt x="1527822" y="2997"/>
                  </a:lnTo>
                  <a:lnTo>
                    <a:pt x="1515719" y="11150"/>
                  </a:lnTo>
                  <a:lnTo>
                    <a:pt x="1507566" y="23253"/>
                  </a:lnTo>
                  <a:lnTo>
                    <a:pt x="1506486" y="28575"/>
                  </a:lnTo>
                  <a:lnTo>
                    <a:pt x="74282" y="28575"/>
                  </a:lnTo>
                  <a:lnTo>
                    <a:pt x="73215" y="23253"/>
                  </a:lnTo>
                  <a:lnTo>
                    <a:pt x="65049" y="11150"/>
                  </a:lnTo>
                  <a:lnTo>
                    <a:pt x="52933" y="2997"/>
                  </a:lnTo>
                  <a:lnTo>
                    <a:pt x="38112" y="0"/>
                  </a:lnTo>
                  <a:lnTo>
                    <a:pt x="23279" y="2997"/>
                  </a:lnTo>
                  <a:lnTo>
                    <a:pt x="11163" y="11150"/>
                  </a:lnTo>
                  <a:lnTo>
                    <a:pt x="2997" y="23253"/>
                  </a:lnTo>
                  <a:lnTo>
                    <a:pt x="0" y="38100"/>
                  </a:lnTo>
                  <a:lnTo>
                    <a:pt x="2997" y="52959"/>
                  </a:lnTo>
                  <a:lnTo>
                    <a:pt x="11163" y="65062"/>
                  </a:lnTo>
                  <a:lnTo>
                    <a:pt x="23279" y="73215"/>
                  </a:lnTo>
                  <a:lnTo>
                    <a:pt x="38112" y="76200"/>
                  </a:lnTo>
                  <a:lnTo>
                    <a:pt x="52933" y="73215"/>
                  </a:lnTo>
                  <a:lnTo>
                    <a:pt x="65049" y="65062"/>
                  </a:lnTo>
                  <a:lnTo>
                    <a:pt x="73215" y="52959"/>
                  </a:lnTo>
                  <a:lnTo>
                    <a:pt x="74282" y="47625"/>
                  </a:lnTo>
                  <a:lnTo>
                    <a:pt x="1506486" y="47625"/>
                  </a:lnTo>
                  <a:lnTo>
                    <a:pt x="1507566" y="52959"/>
                  </a:lnTo>
                  <a:lnTo>
                    <a:pt x="1515719" y="65062"/>
                  </a:lnTo>
                  <a:lnTo>
                    <a:pt x="1527822" y="73215"/>
                  </a:lnTo>
                  <a:lnTo>
                    <a:pt x="1542681" y="76200"/>
                  </a:lnTo>
                  <a:lnTo>
                    <a:pt x="1547812" y="75171"/>
                  </a:lnTo>
                  <a:lnTo>
                    <a:pt x="1552968" y="76200"/>
                  </a:lnTo>
                  <a:lnTo>
                    <a:pt x="1567815" y="73215"/>
                  </a:lnTo>
                  <a:lnTo>
                    <a:pt x="1579918" y="65062"/>
                  </a:lnTo>
                  <a:lnTo>
                    <a:pt x="1588071" y="52959"/>
                  </a:lnTo>
                  <a:lnTo>
                    <a:pt x="1589151" y="47625"/>
                  </a:lnTo>
                  <a:lnTo>
                    <a:pt x="3020961" y="47625"/>
                  </a:lnTo>
                  <a:lnTo>
                    <a:pt x="3022041" y="52959"/>
                  </a:lnTo>
                  <a:lnTo>
                    <a:pt x="3030194" y="65062"/>
                  </a:lnTo>
                  <a:lnTo>
                    <a:pt x="3042297" y="73215"/>
                  </a:lnTo>
                  <a:lnTo>
                    <a:pt x="3057156" y="76200"/>
                  </a:lnTo>
                  <a:lnTo>
                    <a:pt x="3057334" y="76161"/>
                  </a:lnTo>
                  <a:lnTo>
                    <a:pt x="3057537" y="76200"/>
                  </a:lnTo>
                  <a:lnTo>
                    <a:pt x="3072384" y="73215"/>
                  </a:lnTo>
                  <a:lnTo>
                    <a:pt x="3084487" y="65062"/>
                  </a:lnTo>
                  <a:lnTo>
                    <a:pt x="3092640" y="52959"/>
                  </a:lnTo>
                  <a:lnTo>
                    <a:pt x="3093720" y="47625"/>
                  </a:lnTo>
                  <a:lnTo>
                    <a:pt x="4525149" y="47625"/>
                  </a:lnTo>
                  <a:lnTo>
                    <a:pt x="4526229" y="52959"/>
                  </a:lnTo>
                  <a:lnTo>
                    <a:pt x="4534382" y="65062"/>
                  </a:lnTo>
                  <a:lnTo>
                    <a:pt x="4546485" y="73215"/>
                  </a:lnTo>
                  <a:lnTo>
                    <a:pt x="4561344" y="76200"/>
                  </a:lnTo>
                  <a:lnTo>
                    <a:pt x="4561522" y="76161"/>
                  </a:lnTo>
                  <a:lnTo>
                    <a:pt x="4561725" y="76200"/>
                  </a:lnTo>
                  <a:lnTo>
                    <a:pt x="4576572" y="73215"/>
                  </a:lnTo>
                  <a:lnTo>
                    <a:pt x="4588675" y="65062"/>
                  </a:lnTo>
                  <a:lnTo>
                    <a:pt x="4596828" y="52959"/>
                  </a:lnTo>
                  <a:lnTo>
                    <a:pt x="4597908" y="47625"/>
                  </a:lnTo>
                  <a:lnTo>
                    <a:pt x="6028728" y="47625"/>
                  </a:lnTo>
                  <a:lnTo>
                    <a:pt x="6030417" y="56007"/>
                  </a:lnTo>
                  <a:lnTo>
                    <a:pt x="6038570" y="68110"/>
                  </a:lnTo>
                  <a:lnTo>
                    <a:pt x="6050673" y="76263"/>
                  </a:lnTo>
                  <a:lnTo>
                    <a:pt x="6065532" y="79248"/>
                  </a:lnTo>
                  <a:lnTo>
                    <a:pt x="6080379" y="76263"/>
                  </a:lnTo>
                  <a:lnTo>
                    <a:pt x="6092482" y="68110"/>
                  </a:lnTo>
                  <a:lnTo>
                    <a:pt x="6100635" y="56007"/>
                  </a:lnTo>
                  <a:lnTo>
                    <a:pt x="6101715" y="50673"/>
                  </a:lnTo>
                  <a:lnTo>
                    <a:pt x="7533907" y="50673"/>
                  </a:lnTo>
                  <a:lnTo>
                    <a:pt x="7534986" y="56007"/>
                  </a:lnTo>
                  <a:lnTo>
                    <a:pt x="7543139" y="68110"/>
                  </a:lnTo>
                  <a:lnTo>
                    <a:pt x="7555243" y="76263"/>
                  </a:lnTo>
                  <a:lnTo>
                    <a:pt x="7567854" y="78803"/>
                  </a:lnTo>
                  <a:lnTo>
                    <a:pt x="7573150" y="82359"/>
                  </a:lnTo>
                  <a:lnTo>
                    <a:pt x="7588009" y="85344"/>
                  </a:lnTo>
                  <a:lnTo>
                    <a:pt x="7602855" y="82359"/>
                  </a:lnTo>
                  <a:lnTo>
                    <a:pt x="7614958" y="74206"/>
                  </a:lnTo>
                  <a:lnTo>
                    <a:pt x="7623111" y="62103"/>
                  </a:lnTo>
                  <a:lnTo>
                    <a:pt x="7624191" y="56769"/>
                  </a:lnTo>
                  <a:lnTo>
                    <a:pt x="9056383" y="56769"/>
                  </a:lnTo>
                  <a:lnTo>
                    <a:pt x="9057462" y="62103"/>
                  </a:lnTo>
                  <a:lnTo>
                    <a:pt x="9065616" y="74206"/>
                  </a:lnTo>
                  <a:lnTo>
                    <a:pt x="9077719" y="82359"/>
                  </a:lnTo>
                  <a:lnTo>
                    <a:pt x="9092578" y="85344"/>
                  </a:lnTo>
                  <a:lnTo>
                    <a:pt x="9098470" y="84162"/>
                  </a:lnTo>
                  <a:lnTo>
                    <a:pt x="9104389" y="85344"/>
                  </a:lnTo>
                  <a:lnTo>
                    <a:pt x="9119235" y="82359"/>
                  </a:lnTo>
                  <a:lnTo>
                    <a:pt x="9131338" y="74206"/>
                  </a:lnTo>
                  <a:lnTo>
                    <a:pt x="9139491" y="62103"/>
                  </a:lnTo>
                  <a:lnTo>
                    <a:pt x="9140571" y="56769"/>
                  </a:lnTo>
                  <a:lnTo>
                    <a:pt x="10572763" y="56769"/>
                  </a:lnTo>
                  <a:lnTo>
                    <a:pt x="10573842" y="62103"/>
                  </a:lnTo>
                  <a:lnTo>
                    <a:pt x="10581996" y="74206"/>
                  </a:lnTo>
                  <a:lnTo>
                    <a:pt x="10594099" y="82359"/>
                  </a:lnTo>
                  <a:lnTo>
                    <a:pt x="10608958" y="85344"/>
                  </a:lnTo>
                  <a:lnTo>
                    <a:pt x="10623804" y="82359"/>
                  </a:lnTo>
                  <a:lnTo>
                    <a:pt x="10635907" y="74206"/>
                  </a:lnTo>
                  <a:lnTo>
                    <a:pt x="10644061" y="62103"/>
                  </a:lnTo>
                  <a:lnTo>
                    <a:pt x="10645140" y="56769"/>
                  </a:lnTo>
                  <a:lnTo>
                    <a:pt x="10647058" y="4724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2350008" y="1566672"/>
              <a:ext cx="7581265" cy="3837304"/>
            </a:xfrm>
            <a:custGeom>
              <a:avLst/>
              <a:gdLst/>
              <a:ahLst/>
              <a:cxnLst/>
              <a:rect l="l" t="t" r="r" b="b"/>
              <a:pathLst>
                <a:path w="7581265" h="3837304">
                  <a:moveTo>
                    <a:pt x="0" y="12191"/>
                  </a:moveTo>
                  <a:lnTo>
                    <a:pt x="9779" y="3827906"/>
                  </a:lnTo>
                </a:path>
                <a:path w="7581265" h="3837304">
                  <a:moveTo>
                    <a:pt x="1524000" y="21336"/>
                  </a:moveTo>
                  <a:lnTo>
                    <a:pt x="1533779" y="3837051"/>
                  </a:lnTo>
                </a:path>
                <a:path w="7581265" h="3837304">
                  <a:moveTo>
                    <a:pt x="3019044" y="0"/>
                  </a:moveTo>
                  <a:lnTo>
                    <a:pt x="3028822" y="3815715"/>
                  </a:lnTo>
                </a:path>
                <a:path w="7581265" h="3837304">
                  <a:moveTo>
                    <a:pt x="4518660" y="21336"/>
                  </a:moveTo>
                  <a:lnTo>
                    <a:pt x="4528439" y="3837051"/>
                  </a:lnTo>
                </a:path>
                <a:path w="7581265" h="3837304">
                  <a:moveTo>
                    <a:pt x="6044184" y="0"/>
                  </a:moveTo>
                  <a:lnTo>
                    <a:pt x="6053963" y="3815715"/>
                  </a:lnTo>
                </a:path>
                <a:path w="7581265" h="3837304">
                  <a:moveTo>
                    <a:pt x="7571232" y="21336"/>
                  </a:moveTo>
                  <a:lnTo>
                    <a:pt x="7581011" y="3837051"/>
                  </a:lnTo>
                </a:path>
              </a:pathLst>
            </a:custGeom>
            <a:ln w="63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3"/>
          <p:cNvSpPr txBox="1"/>
          <p:nvPr/>
        </p:nvSpPr>
        <p:spPr>
          <a:xfrm>
            <a:off x="8504046" y="2311703"/>
            <a:ext cx="1343025" cy="110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cs typeface="Calibri"/>
              </a:rPr>
              <a:t>Плановое </a:t>
            </a:r>
            <a:r>
              <a:rPr lang="ru-RU" sz="1400" spc="5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выстраивание </a:t>
            </a:r>
            <a:r>
              <a:rPr lang="ru-RU" sz="1400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работы </a:t>
            </a:r>
            <a:r>
              <a:rPr lang="ru-RU" sz="1400" spc="-10" dirty="0">
                <a:cs typeface="Calibri"/>
              </a:rPr>
              <a:t>комиссии </a:t>
            </a:r>
            <a:r>
              <a:rPr lang="ru-RU" sz="1400" spc="-305" dirty="0">
                <a:cs typeface="Calibri"/>
              </a:rPr>
              <a:t> </a:t>
            </a:r>
            <a:r>
              <a:rPr lang="ru-RU" sz="1400" dirty="0">
                <a:cs typeface="Calibri"/>
              </a:rPr>
              <a:t>и</a:t>
            </a:r>
            <a:r>
              <a:rPr lang="ru-RU" sz="1400" spc="-30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внедрение</a:t>
            </a:r>
            <a:r>
              <a:rPr lang="ru-RU" sz="1400" spc="-20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мер </a:t>
            </a:r>
            <a:r>
              <a:rPr lang="ru-RU" sz="1400" spc="-305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поддержки</a:t>
            </a:r>
            <a:endParaRPr lang="ru-RU" sz="1400" dirty="0">
              <a:cs typeface="Calibri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10020427" y="2331847"/>
            <a:ext cx="1444866" cy="152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Calibri"/>
                <a:cs typeface="Calibri"/>
              </a:rPr>
              <a:t>Масштабирование комиссии путем  создания филиальной сети во всех регионах присутствия </a:t>
            </a:r>
            <a:r>
              <a:rPr lang="ru-RU" sz="1400" spc="-5" dirty="0">
                <a:cs typeface="Calibri"/>
              </a:rPr>
              <a:t>«ОПОРЫ </a:t>
            </a:r>
            <a:r>
              <a:rPr lang="ru-RU" sz="1400" spc="-305" dirty="0">
                <a:cs typeface="Calibri"/>
              </a:rPr>
              <a:t> </a:t>
            </a:r>
            <a:r>
              <a:rPr lang="ru-RU" sz="1400" spc="-5" dirty="0">
                <a:cs typeface="Calibri"/>
              </a:rPr>
              <a:t>РОССИИ»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15"/>
          <p:cNvSpPr txBox="1"/>
          <p:nvPr/>
        </p:nvSpPr>
        <p:spPr>
          <a:xfrm>
            <a:off x="933703" y="1628394"/>
            <a:ext cx="11239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10" dirty="0">
                <a:solidFill>
                  <a:srgbClr val="7E7E7E"/>
                </a:solidFill>
                <a:latin typeface="Calibri"/>
                <a:cs typeface="Calibri"/>
              </a:rPr>
              <a:t>МАЙ </a:t>
            </a:r>
            <a:r>
              <a:rPr sz="1400" b="1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202</a:t>
            </a:r>
            <a:r>
              <a:rPr lang="ru-RU" sz="1400" b="1" spc="-5" dirty="0">
                <a:solidFill>
                  <a:srgbClr val="7E7E7E"/>
                </a:solidFill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16"/>
          <p:cNvSpPr txBox="1"/>
          <p:nvPr/>
        </p:nvSpPr>
        <p:spPr>
          <a:xfrm>
            <a:off x="6962392" y="1664970"/>
            <a:ext cx="126720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>
                <a:solidFill>
                  <a:srgbClr val="7E7E7E"/>
                </a:solidFill>
                <a:latin typeface="Calibri"/>
                <a:cs typeface="Calibri"/>
              </a:rPr>
              <a:t>СЕНТЯБРЬ</a:t>
            </a:r>
            <a:r>
              <a:rPr sz="1400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0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24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17"/>
          <p:cNvSpPr txBox="1"/>
          <p:nvPr/>
        </p:nvSpPr>
        <p:spPr>
          <a:xfrm>
            <a:off x="3987546" y="1649095"/>
            <a:ext cx="104165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>
                <a:solidFill>
                  <a:srgbClr val="7E7E7E"/>
                </a:solidFill>
                <a:latin typeface="Calibri"/>
                <a:cs typeface="Calibri"/>
              </a:rPr>
              <a:t>ИЮЛЬ</a:t>
            </a:r>
            <a:r>
              <a:rPr sz="1400" b="1" spc="-8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2024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" name="object 18"/>
          <p:cNvSpPr txBox="1"/>
          <p:nvPr/>
        </p:nvSpPr>
        <p:spPr>
          <a:xfrm>
            <a:off x="2470150" y="1649095"/>
            <a:ext cx="11334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>
                <a:solidFill>
                  <a:srgbClr val="7E7E7E"/>
                </a:solidFill>
                <a:latin typeface="Calibri"/>
                <a:cs typeface="Calibri"/>
              </a:rPr>
              <a:t>ИЮНЬ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202</a:t>
            </a:r>
            <a:r>
              <a:rPr lang="ru-RU" sz="1400" b="1" spc="-5" dirty="0">
                <a:solidFill>
                  <a:srgbClr val="7E7E7E"/>
                </a:solidFill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object 20"/>
          <p:cNvSpPr txBox="1"/>
          <p:nvPr/>
        </p:nvSpPr>
        <p:spPr>
          <a:xfrm>
            <a:off x="8506459" y="1664970"/>
            <a:ext cx="1123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ОКТЯБРЬ</a:t>
            </a:r>
            <a:r>
              <a:rPr sz="1400" b="1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1"/>
          <p:cNvSpPr txBox="1"/>
          <p:nvPr/>
        </p:nvSpPr>
        <p:spPr>
          <a:xfrm>
            <a:off x="10044810" y="1664970"/>
            <a:ext cx="1133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ДЕКАБРЬ</a:t>
            </a:r>
            <a:r>
              <a:rPr sz="1400" b="1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13"/>
          <p:cNvSpPr txBox="1"/>
          <p:nvPr/>
        </p:nvSpPr>
        <p:spPr>
          <a:xfrm>
            <a:off x="5457571" y="2311703"/>
            <a:ext cx="1343025" cy="322389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spc="-10" dirty="0" err="1">
                <a:latin typeface="Calibri"/>
                <a:cs typeface="Calibri"/>
              </a:rPr>
              <a:t>Взаимодействие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Calibri"/>
                <a:cs typeface="Calibri"/>
              </a:rPr>
              <a:t>с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органами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7000"/>
              </a:lnSpc>
              <a:spcBef>
                <a:spcPts val="5"/>
              </a:spcBef>
            </a:pPr>
            <a:r>
              <a:rPr sz="1400" spc="-5" dirty="0" err="1">
                <a:latin typeface="Calibri"/>
                <a:cs typeface="Calibri"/>
              </a:rPr>
              <a:t>исполнительной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 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з</a:t>
            </a:r>
            <a:r>
              <a:rPr sz="1400" dirty="0" err="1">
                <a:latin typeface="Calibri"/>
                <a:cs typeface="Calibri"/>
              </a:rPr>
              <a:t>а</a:t>
            </a:r>
            <a:r>
              <a:rPr sz="1400" spc="-30" dirty="0" err="1">
                <a:latin typeface="Calibri"/>
                <a:cs typeface="Calibri"/>
              </a:rPr>
              <a:t>к</a:t>
            </a:r>
            <a:r>
              <a:rPr sz="1400" spc="-5" dirty="0" err="1">
                <a:latin typeface="Calibri"/>
                <a:cs typeface="Calibri"/>
              </a:rPr>
              <a:t>о</a:t>
            </a:r>
            <a:r>
              <a:rPr sz="1400" spc="5" dirty="0" err="1">
                <a:latin typeface="Calibri"/>
                <a:cs typeface="Calibri"/>
              </a:rPr>
              <a:t>н</a:t>
            </a:r>
            <a:r>
              <a:rPr sz="1400" spc="-35" dirty="0" err="1">
                <a:latin typeface="Calibri"/>
                <a:cs typeface="Calibri"/>
              </a:rPr>
              <a:t>о</a:t>
            </a:r>
            <a:r>
              <a:rPr sz="1400" spc="-5" dirty="0" err="1">
                <a:latin typeface="Calibri"/>
                <a:cs typeface="Calibri"/>
              </a:rPr>
              <a:t>да</a:t>
            </a:r>
            <a:r>
              <a:rPr sz="1400" spc="-20" dirty="0" err="1">
                <a:latin typeface="Calibri"/>
                <a:cs typeface="Calibri"/>
              </a:rPr>
              <a:t>т</a:t>
            </a:r>
            <a:r>
              <a:rPr sz="1400" spc="-30" dirty="0" err="1">
                <a:latin typeface="Calibri"/>
                <a:cs typeface="Calibri"/>
              </a:rPr>
              <a:t>е</a:t>
            </a:r>
            <a:r>
              <a:rPr sz="1400" spc="-5" dirty="0" err="1">
                <a:latin typeface="Calibri"/>
                <a:cs typeface="Calibri"/>
              </a:rPr>
              <a:t>ль</a:t>
            </a:r>
            <a:r>
              <a:rPr sz="1400" spc="5" dirty="0" err="1">
                <a:latin typeface="Calibri"/>
                <a:cs typeface="Calibri"/>
              </a:rPr>
              <a:t>н</a:t>
            </a:r>
            <a:r>
              <a:rPr sz="1400" spc="-5" dirty="0" err="1">
                <a:latin typeface="Calibri"/>
                <a:cs typeface="Calibri"/>
              </a:rPr>
              <a:t>ой</a:t>
            </a:r>
            <a:r>
              <a:rPr sz="1400" spc="-5" dirty="0">
                <a:latin typeface="Calibri"/>
                <a:cs typeface="Calibri"/>
              </a:rPr>
              <a:t>  </a:t>
            </a:r>
            <a:r>
              <a:rPr sz="1400" spc="-5" dirty="0" err="1">
                <a:latin typeface="Calibri"/>
                <a:cs typeface="Calibri"/>
              </a:rPr>
              <a:t>власти</a:t>
            </a:r>
            <a:r>
              <a:rPr sz="1400" spc="-5" dirty="0">
                <a:latin typeface="Calibri"/>
                <a:cs typeface="Calibri"/>
              </a:rPr>
              <a:t>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сотрудничество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профильными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министерствами</a:t>
            </a:r>
            <a:r>
              <a:rPr sz="1400" spc="-5" dirty="0">
                <a:latin typeface="Calibri"/>
                <a:cs typeface="Calibri"/>
              </a:rPr>
              <a:t>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ведомствами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структурами</a:t>
            </a:r>
            <a:r>
              <a:rPr sz="1400" spc="-5" dirty="0">
                <a:latin typeface="Calibri"/>
                <a:cs typeface="Calibri"/>
              </a:rPr>
              <a:t>,</a:t>
            </a:r>
            <a:endParaRPr sz="1400" dirty="0">
              <a:latin typeface="Calibri"/>
              <a:cs typeface="Calibri"/>
            </a:endParaRPr>
          </a:p>
          <a:p>
            <a:pPr marL="12700" marR="7620">
              <a:lnSpc>
                <a:spcPct val="107200"/>
              </a:lnSpc>
            </a:pPr>
            <a:r>
              <a:rPr sz="1400" spc="-10" dirty="0" err="1">
                <a:latin typeface="Calibri"/>
                <a:cs typeface="Calibri"/>
              </a:rPr>
              <a:t>р</a:t>
            </a:r>
            <a:r>
              <a:rPr sz="1400" dirty="0" err="1">
                <a:latin typeface="Calibri"/>
                <a:cs typeface="Calibri"/>
              </a:rPr>
              <a:t>е</a:t>
            </a:r>
            <a:r>
              <a:rPr sz="1400" spc="-70" dirty="0" err="1">
                <a:latin typeface="Calibri"/>
                <a:cs typeface="Calibri"/>
              </a:rPr>
              <a:t>г</a:t>
            </a:r>
            <a:r>
              <a:rPr sz="1400" spc="-5" dirty="0" err="1">
                <a:latin typeface="Calibri"/>
                <a:cs typeface="Calibri"/>
              </a:rPr>
              <a:t>ламенти</a:t>
            </a:r>
            <a:r>
              <a:rPr sz="1400" spc="-20" dirty="0" err="1">
                <a:latin typeface="Calibri"/>
                <a:cs typeface="Calibri"/>
              </a:rPr>
              <a:t>р</a:t>
            </a:r>
            <a:r>
              <a:rPr sz="1400" dirty="0" err="1">
                <a:latin typeface="Calibri"/>
                <a:cs typeface="Calibri"/>
              </a:rPr>
              <a:t>у</a:t>
            </a:r>
            <a:r>
              <a:rPr sz="1400" spc="-10" dirty="0" err="1">
                <a:latin typeface="Calibri"/>
                <a:cs typeface="Calibri"/>
              </a:rPr>
              <a:t>ю</a:t>
            </a:r>
            <a:r>
              <a:rPr sz="1400" dirty="0" err="1">
                <a:latin typeface="Calibri"/>
                <a:cs typeface="Calibri"/>
              </a:rPr>
              <a:t>щ</a:t>
            </a:r>
            <a:r>
              <a:rPr sz="1400" dirty="0">
                <a:latin typeface="Calibri"/>
                <a:cs typeface="Calibri"/>
              </a:rPr>
              <a:t>  </a:t>
            </a:r>
            <a:r>
              <a:rPr sz="1400" dirty="0" err="1">
                <a:latin typeface="Calibri"/>
                <a:cs typeface="Calibri"/>
              </a:rPr>
              <a:t>ими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работу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отрасли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5603367" y="1664970"/>
            <a:ext cx="9829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АВГ</a:t>
            </a:r>
            <a:r>
              <a:rPr sz="1400" b="1" spc="-40" dirty="0">
                <a:solidFill>
                  <a:srgbClr val="7E7E7E"/>
                </a:solidFill>
                <a:latin typeface="Calibri"/>
                <a:cs typeface="Calibri"/>
              </a:rPr>
              <a:t>У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С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Т</a:t>
            </a:r>
            <a:r>
              <a:rPr sz="1400" b="1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0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24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1" name="Image 2" descr=" ">
            <a:extLst>
              <a:ext uri="{FF2B5EF4-FFF2-40B4-BE49-F238E27FC236}">
                <a16:creationId xmlns:a16="http://schemas.microsoft.com/office/drawing/2014/main" id="{9020F3BE-8B80-4FF2-A64A-82D3F8715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826428"/>
            <a:ext cx="7696200" cy="488442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484844-C427-43A4-B51A-3EDF3E544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8949" y="986697"/>
            <a:ext cx="2195721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6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28063</TotalTime>
  <Words>635</Words>
  <Application>Microsoft Office PowerPoint</Application>
  <PresentationFormat>Широкоэкранный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долей рынка</vt:lpstr>
      <vt:lpstr>Презентация PowerPoint</vt:lpstr>
      <vt:lpstr>Планы комиссии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Уткин Евгений Борисович</dc:creator>
  <cp:lastModifiedBy>Реут Екатерина</cp:lastModifiedBy>
  <cp:revision>44</cp:revision>
  <dcterms:created xsi:type="dcterms:W3CDTF">2023-09-25T10:10:39Z</dcterms:created>
  <dcterms:modified xsi:type="dcterms:W3CDTF">2025-07-15T11:35:16Z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2023-09-21T00:00:00Z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2023-09-25T00:00:00Z</vt:filetime>
  </property>
</Properties>
</file>