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ExtraBold" panose="020B0604020202020204" charset="-52"/>
      <p:bold r:id="rId15"/>
      <p:boldItalic r:id="rId16"/>
    </p:embeddedFont>
    <p:embeddedFont>
      <p:font typeface="Montserrat ExtraLight" panose="020B0604020202020204" charset="-52"/>
      <p:regular r:id="rId17"/>
      <p:bold r:id="rId18"/>
      <p:italic r:id="rId19"/>
      <p:bold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Lora" panose="020B0604020202020204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9nAUKJW3ibfd1dH6wcgTMH+iI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6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595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262bc27c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262bc27c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262bc27c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0262bc27c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aec.ru/live/branch/13122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aec.ru/live/branch/13122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49250" y="3041575"/>
            <a:ext cx="9465300" cy="19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344B"/>
              </a:buClr>
              <a:buSzPts val="2200"/>
              <a:buFont typeface="Tahoma"/>
              <a:buNone/>
            </a:pPr>
            <a:r>
              <a:rPr lang="ru-RU" sz="2400" i="0" u="none" strike="noStrike" cap="none">
                <a:solidFill>
                  <a:srgbClr val="1334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Комитет </a:t>
            </a:r>
            <a:br>
              <a:rPr lang="ru-RU" sz="2400" i="0" u="none" strike="noStrike" cap="none">
                <a:solidFill>
                  <a:srgbClr val="1334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 sz="2400">
                <a:solidFill>
                  <a:srgbClr val="13344B"/>
                </a:solidFill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по развитию предпринимательства</a:t>
            </a:r>
            <a:endParaRPr sz="2400">
              <a:solidFill>
                <a:srgbClr val="13344B"/>
              </a:solidFill>
              <a:latin typeface="Montserrat ExtraBold"/>
              <a:ea typeface="Montserrat ExtraBold"/>
              <a:cs typeface="Montserrat ExtraBold"/>
              <a:sym typeface="Montserrat ExtraBold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344B"/>
              </a:buClr>
              <a:buSzPts val="2200"/>
              <a:buFont typeface="Tahoma"/>
              <a:buNone/>
            </a:pPr>
            <a:r>
              <a:rPr lang="ru-RU" sz="2400">
                <a:solidFill>
                  <a:srgbClr val="13344B"/>
                </a:solidFill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на цифровых платформах</a:t>
            </a:r>
            <a:endParaRPr sz="24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0145" y="328508"/>
            <a:ext cx="6672480" cy="123032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0252364" y="5624945"/>
            <a:ext cx="1939636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6975" y="2549225"/>
            <a:ext cx="5006475" cy="333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439" y="5967299"/>
            <a:ext cx="1886489" cy="3478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21700" y="931650"/>
            <a:ext cx="10687200" cy="4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24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МСП активно используют цифровые инструменты для развития своего бизнеса</a:t>
            </a:r>
            <a:endParaRPr sz="21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21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latin typeface="Tahoma"/>
              <a:ea typeface="Tahoma"/>
              <a:cs typeface="Tahoma"/>
              <a:sym typeface="Tahoma"/>
            </a:endParaRPr>
          </a:p>
          <a:p>
            <a:pPr marL="457200" lvl="0" indent="-3492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 dirty="0">
                <a:latin typeface="Montserrat"/>
                <a:ea typeface="Montserrat"/>
                <a:cs typeface="Montserrat"/>
                <a:sym typeface="Montserrat"/>
              </a:rPr>
              <a:t>Более 80% МСП используют для развития бизнеса цифровые инструменты*</a:t>
            </a:r>
            <a:endParaRPr sz="1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 dirty="0">
                <a:latin typeface="Montserrat"/>
                <a:ea typeface="Montserrat"/>
                <a:cs typeface="Montserrat"/>
                <a:sym typeface="Montserrat"/>
              </a:rPr>
              <a:t>Доля МСП, развивающих электронную коммерцию, выросла к 2022 году до 50%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105283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 dirty="0"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228600" lvl="0" indent="-105283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4" name="Google Shape;94;p2" descr="https://cdn-icons-png.flaticon.com/512/786/78674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7600" y="311486"/>
            <a:ext cx="1252328" cy="11428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624133" y="5913964"/>
            <a:ext cx="1030049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/>
            </a:r>
            <a:br>
              <a:rPr lang="ru-RU" sz="1000" b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ru-RU" sz="100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* Согласно </a:t>
            </a:r>
            <a:r>
              <a:rPr lang="ru-RU" sz="1000" strike="noStrike" cap="none">
                <a:solidFill>
                  <a:srgbClr val="000000"/>
                </a:solidFill>
                <a:uFill>
                  <a:noFill/>
                </a:uFill>
                <a:latin typeface="Montserrat ExtraLight"/>
                <a:ea typeface="Montserrat ExtraLight"/>
                <a:cs typeface="Montserrat ExtraLight"/>
                <a:sym typeface="Montserrat ExtraLigh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исследованию</a:t>
            </a:r>
            <a:r>
              <a:rPr lang="ru-RU" sz="100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РАЭК от 2022 г</a:t>
            </a:r>
            <a:r>
              <a:rPr lang="ru-RU" sz="1000">
                <a:latin typeface="Montserrat ExtraLight"/>
                <a:ea typeface="Montserrat ExtraLight"/>
                <a:cs typeface="Montserrat ExtraLight"/>
                <a:sym typeface="Montserrat ExtraLight"/>
              </a:rPr>
              <a:t>.</a:t>
            </a:r>
            <a:r>
              <a:rPr lang="ru-RU" sz="100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495900" y="1766425"/>
            <a:ext cx="110529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Рынок онлайн-заказа услуг продолжает расти: с апреля 2021 по март 2022 россияне совершили порядка 2,6 млрд заказов услуг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В сегменте микробизнеса рынка услуг в России занято </a:t>
            </a:r>
            <a:r>
              <a:rPr lang="ru-RU" sz="1900" u="sng">
                <a:latin typeface="Montserrat"/>
                <a:ea typeface="Montserrat"/>
                <a:cs typeface="Montserrat"/>
                <a:sym typeface="Montserrat"/>
              </a:rPr>
              <a:t>8,6 млн человек</a:t>
            </a: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. Это каждый 11-ый россиянин в возрасте 18-64 лет*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Самозанятые используют  цифровые инструменты для заработка, оказывая услуги такси, курьеров, оказывая услуги по ремонту, сдают жилье в аренду или продают товары собственного производства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19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8825" y="774025"/>
            <a:ext cx="97569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344B"/>
              </a:buClr>
              <a:buSzPts val="2400"/>
              <a:buFont typeface="Tahoma"/>
              <a:buNone/>
            </a:pPr>
            <a:r>
              <a:rPr lang="ru-RU" sz="2100">
                <a:latin typeface="Montserrat ExtraBold"/>
                <a:ea typeface="Montserrat ExtraBold"/>
                <a:cs typeface="Montserrat ExtraBold"/>
                <a:sym typeface="Montserrat ExtraBold"/>
              </a:rPr>
              <a:t>МСП являются драйвером электронной коммерции  в сфере услуг</a:t>
            </a:r>
            <a:endParaRPr sz="21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439" y="5967299"/>
            <a:ext cx="1886489" cy="34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https://cdn-icons-png.flaticon.com/512/938/93833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5900" y="321248"/>
            <a:ext cx="1214028" cy="1214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742300" y="4619025"/>
            <a:ext cx="100836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495900" y="6149525"/>
            <a:ext cx="103005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* Согласно </a:t>
            </a:r>
            <a:r>
              <a:rPr lang="ru-RU" sz="1000" strike="noStrike" cap="none">
                <a:solidFill>
                  <a:srgbClr val="000000"/>
                </a:solidFill>
                <a:uFill>
                  <a:noFill/>
                </a:uFill>
                <a:latin typeface="Montserrat ExtraLight"/>
                <a:ea typeface="Montserrat ExtraLight"/>
                <a:cs typeface="Montserrat ExtraLight"/>
                <a:sym typeface="Montserrat ExtraLigh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исследованию</a:t>
            </a:r>
            <a:r>
              <a:rPr lang="ru-RU" sz="1000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ru-RU" sz="1000">
                <a:latin typeface="Montserrat ExtraLight"/>
                <a:ea typeface="Montserrat ExtraLight"/>
                <a:cs typeface="Montserrat ExtraLight"/>
                <a:sym typeface="Montserrat ExtraLight"/>
              </a:rPr>
              <a:t>Data Insight</a:t>
            </a:r>
            <a:r>
              <a:rPr lang="ru-RU" sz="1000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от 2022 г</a:t>
            </a:r>
            <a:r>
              <a:rPr lang="ru-RU" sz="1000">
                <a:latin typeface="Montserrat ExtraLight"/>
                <a:ea typeface="Montserrat ExtraLight"/>
                <a:cs typeface="Montserrat ExtraLight"/>
                <a:sym typeface="Montserrat ExtraLight"/>
              </a:rPr>
              <a:t>.</a:t>
            </a:r>
            <a:r>
              <a:rPr lang="ru-RU" sz="1000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262bc27c4_0_11"/>
          <p:cNvSpPr txBox="1">
            <a:spLocks noGrp="1"/>
          </p:cNvSpPr>
          <p:nvPr>
            <p:ph type="body" idx="1"/>
          </p:nvPr>
        </p:nvSpPr>
        <p:spPr>
          <a:xfrm>
            <a:off x="538825" y="1766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Недостаточный уровень информированности об инструментах по развитию бизнеса на цифровых платформах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Сложности с пониманием правил цифровых платформ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Отсутствие канала коммуникации МСП с цифровыми платформами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111" name="Google Shape;111;g20262bc27c4_0_11"/>
          <p:cNvSpPr txBox="1">
            <a:spLocks noGrp="1"/>
          </p:cNvSpPr>
          <p:nvPr>
            <p:ph type="title"/>
          </p:nvPr>
        </p:nvSpPr>
        <p:spPr>
          <a:xfrm>
            <a:off x="538825" y="774025"/>
            <a:ext cx="97569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344B"/>
              </a:buClr>
              <a:buSzPts val="2400"/>
              <a:buFont typeface="Tahoma"/>
              <a:buNone/>
            </a:pPr>
            <a:r>
              <a:rPr lang="ru-RU" sz="2100">
                <a:latin typeface="Montserrat ExtraBold"/>
                <a:ea typeface="Montserrat ExtraBold"/>
                <a:cs typeface="Montserrat ExtraBold"/>
                <a:sym typeface="Montserrat ExtraBold"/>
              </a:rPr>
              <a:t>Основные барьеры </a:t>
            </a:r>
            <a:endParaRPr sz="21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262bc27c4_0_4"/>
          <p:cNvSpPr txBox="1">
            <a:spLocks noGrp="1"/>
          </p:cNvSpPr>
          <p:nvPr>
            <p:ph type="body" idx="1"/>
          </p:nvPr>
        </p:nvSpPr>
        <p:spPr>
          <a:xfrm>
            <a:off x="343525" y="1351250"/>
            <a:ext cx="10563600" cy="4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5000" marR="0" lvl="0" indent="-3906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Системная поддержка членов Опоры через партнерство с цифровыми платформами: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">
              <a:latin typeface="Montserrat"/>
              <a:ea typeface="Montserrat"/>
              <a:cs typeface="Montserrat"/>
              <a:sym typeface="Montserrat"/>
            </a:endParaRPr>
          </a:p>
          <a:p>
            <a:pPr marL="764999" marR="1204904" lvl="0" indent="-3365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Montserrat"/>
              <a:buChar char="-"/>
            </a:pP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эксклюзивная программа обучения работе на цифровых платформах для членов Опоры России, с привлечением представителей крупнейших платформ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764999" marR="1204904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-"/>
            </a:pP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эксклюзивная программа поддержки членов Опоры на ведущих цифровых платформах (скидки, бонусы, программы лояльности)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marL="405000" lvl="0" indent="-3906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Создание дополнительный стимулов для развития малого и среднего бизнеса, привлечение новых членов в региональные отделения Опоры России путем создания ценности для их бизнеса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marL="405000" lvl="0" indent="-390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Системный диалог региональных бизнесменов с федеральным Комитетом для сбора замечаний к работе цифровых платформ 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marL="405000" lvl="0" indent="-390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ru-RU" sz="1900">
                <a:latin typeface="Montserrat"/>
                <a:ea typeface="Montserrat"/>
                <a:cs typeface="Montserrat"/>
                <a:sym typeface="Montserrat"/>
              </a:rPr>
              <a:t>Создание эффективной площадки для решения проблем МСП при работе на цифровых платформах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g20262bc27c4_0_4"/>
          <p:cNvSpPr txBox="1">
            <a:spLocks noGrp="1"/>
          </p:cNvSpPr>
          <p:nvPr>
            <p:ph type="title"/>
          </p:nvPr>
        </p:nvSpPr>
        <p:spPr>
          <a:xfrm>
            <a:off x="444460" y="358856"/>
            <a:ext cx="93102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344B"/>
              </a:buClr>
              <a:buSzPts val="2400"/>
              <a:buFont typeface="Tahoma"/>
              <a:buNone/>
            </a:pPr>
            <a:r>
              <a:rPr lang="ru-RU" sz="2100">
                <a:latin typeface="Montserrat ExtraBold"/>
                <a:ea typeface="Montserrat ExtraBold"/>
                <a:cs typeface="Montserrat ExtraBold"/>
                <a:sym typeface="Montserrat ExtraBold"/>
              </a:rPr>
              <a:t>Направление</a:t>
            </a:r>
            <a:r>
              <a:rPr lang="ru-RU" sz="2100" b="1">
                <a:solidFill>
                  <a:srgbClr val="1334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100">
                <a:latin typeface="Montserrat ExtraBold"/>
                <a:ea typeface="Montserrat ExtraBold"/>
                <a:cs typeface="Montserrat ExtraBold"/>
                <a:sym typeface="Montserrat ExtraBold"/>
              </a:rPr>
              <a:t>работы Комитета</a:t>
            </a:r>
            <a:r>
              <a:rPr lang="ru-RU" sz="2100" b="1">
                <a:solidFill>
                  <a:srgbClr val="1334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100" b="1">
              <a:solidFill>
                <a:srgbClr val="1334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g20262bc27c4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439" y="6102249"/>
            <a:ext cx="1886489" cy="34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0262bc27c4_0_4" descr="https://cdn-icons-png.flaticon.com/512/1642/164212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00" y="304325"/>
            <a:ext cx="1399625" cy="13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729673" y="1651322"/>
            <a:ext cx="11129818" cy="479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-RU" sz="1800">
                <a:latin typeface="Montserrat"/>
                <a:ea typeface="Montserrat"/>
                <a:cs typeface="Montserrat"/>
                <a:sym typeface="Montserrat"/>
              </a:rPr>
              <a:t>Содействие созданию благоприятных условий ведения бизнеса и устойчивому развитию сектора МСП в сфере электронной торговли товаров и услуг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-RU" sz="1800">
                <a:latin typeface="Montserrat"/>
                <a:ea typeface="Montserrat"/>
                <a:cs typeface="Montserrat"/>
                <a:sym typeface="Montserrat"/>
              </a:rPr>
              <a:t>Содействие созданию единой платформы для решения проблем МСП при работе на цифровых платформах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-RU" sz="1800">
                <a:latin typeface="Montserrat"/>
                <a:ea typeface="Montserrat"/>
                <a:cs typeface="Montserrat"/>
                <a:sym typeface="Montserrat"/>
              </a:rPr>
              <a:t>Повышение цифровой грамотности МСП, создание новых каналов сбыта для МСП на цифровых платформах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-RU" sz="1800">
                <a:latin typeface="Montserrat"/>
                <a:ea typeface="Montserrat"/>
                <a:cs typeface="Montserrat"/>
                <a:sym typeface="Montserrat"/>
              </a:rPr>
              <a:t>Защита интересов бизнеса при обсуждении регулирования в области электронной торговли товаров и услуг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-RU" sz="1800">
                <a:latin typeface="Montserrat"/>
                <a:ea typeface="Montserrat"/>
                <a:cs typeface="Montserrat"/>
                <a:sym typeface="Montserrat"/>
              </a:rPr>
              <a:t>Мониторинг правового регулирования, проведение экспертизы и формирование предложений по совершенствованию нормативно-правовой базы в области электронной торговли товаров и услуг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14761" y="594515"/>
            <a:ext cx="93102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344B"/>
              </a:buClr>
              <a:buSzPts val="2400"/>
              <a:buFont typeface="Tahoma"/>
              <a:buNone/>
            </a:pPr>
            <a:r>
              <a:rPr lang="ru-RU" sz="2100">
                <a:latin typeface="Montserrat ExtraBold"/>
                <a:ea typeface="Montserrat ExtraBold"/>
                <a:cs typeface="Montserrat ExtraBold"/>
                <a:sym typeface="Montserrat ExtraBold"/>
              </a:rPr>
              <a:t>Цели</a:t>
            </a:r>
            <a:r>
              <a:rPr lang="ru-RU" sz="240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ru-RU" sz="2100">
                <a:latin typeface="Montserrat ExtraBold"/>
                <a:ea typeface="Montserrat ExtraBold"/>
                <a:cs typeface="Montserrat ExtraBold"/>
                <a:sym typeface="Montserrat ExtraBold"/>
              </a:rPr>
              <a:t>Комитета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439" y="5967299"/>
            <a:ext cx="1886489" cy="34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 descr="https://cdn-icons-png.flaticon.com/512/2967/296778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7301" y="321371"/>
            <a:ext cx="1202628" cy="120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370786" y="620688"/>
            <a:ext cx="10945200" cy="566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latin typeface="Tahoma"/>
              <a:ea typeface="Tahoma"/>
              <a:cs typeface="Tahoma"/>
              <a:sym typeface="Tahoma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Работа с региональными </a:t>
            </a:r>
            <a:r>
              <a:rPr lang="ru-RU" sz="1400" dirty="0" smtClean="0">
                <a:latin typeface="Montserrat"/>
                <a:ea typeface="Montserrat"/>
                <a:cs typeface="Montserrat"/>
                <a:sym typeface="Montserrat"/>
              </a:rPr>
              <a:t>отделениями </a:t>
            </a: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«ОПОРЫ РОССИИ» организация программ обучения по продаже товаров и услуг на цифровых платформах, с привлечением представителей платформ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Формирование эксклюзивных программ поддержки для представителей Опоры при ведении бизнеса на цифровых платформах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Представление интересов </a:t>
            </a:r>
            <a:r>
              <a:rPr lang="ru-RU" sz="1400" dirty="0" smtClean="0">
                <a:latin typeface="Montserrat"/>
                <a:ea typeface="Montserrat"/>
                <a:cs typeface="Montserrat"/>
                <a:sym typeface="Montserrat"/>
              </a:rPr>
              <a:t>«ОПОРЫ РОССИИ» в </a:t>
            </a: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экспертном совете по развитию конкуренции в области информационных технологий при ФАС России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Участие в комиссии </a:t>
            </a:r>
            <a:r>
              <a:rPr lang="ru-RU" sz="1400" dirty="0" err="1">
                <a:latin typeface="Montserrat"/>
                <a:ea typeface="Montserrat"/>
                <a:cs typeface="Montserrat"/>
                <a:sym typeface="Montserrat"/>
              </a:rPr>
              <a:t>Минпромторга</a:t>
            </a: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 России по созданию условий саморегулирования в электронной торговле 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Совершенствование меморандума ФАС России, закрепляющим принципы взаимодействия участников цифровых рынков и направленный на формирование недискриминационных условий для всех пользователей в области ИТ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Работа и совершенствование Стандарта </a:t>
            </a:r>
            <a:r>
              <a:rPr lang="ru-RU" sz="1400" dirty="0" err="1">
                <a:latin typeface="Montserrat"/>
                <a:ea typeface="Montserrat"/>
                <a:cs typeface="Montserrat"/>
                <a:sym typeface="Montserrat"/>
              </a:rPr>
              <a:t>Минпромторга</a:t>
            </a: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 России по взаимодействию </a:t>
            </a:r>
            <a:r>
              <a:rPr lang="ru-RU" sz="1400" dirty="0" err="1">
                <a:latin typeface="Montserrat"/>
                <a:ea typeface="Montserrat"/>
                <a:cs typeface="Montserrat"/>
                <a:sym typeface="Montserrat"/>
              </a:rPr>
              <a:t>маркетплейсов</a:t>
            </a: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 с продавцами товаров, а также создание и принятие иных профессиональных стандартов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Мониторинг законодательных и нормативно-правовых актов РФ в сфере своей компетенции 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Взаимодействие с федеральными органами законодательной и исполнительной власти РФ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Выработка и подготовка предложений и инициатив «ОПОРЫ РОССИИ» в сфере своей компетенции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Консолидации позиции «ОПОРЫ РОССИИ» и соблюдение баланса интересов всех участников рынка e-</a:t>
            </a:r>
            <a:r>
              <a:rPr lang="ru-RU" sz="1400" dirty="0" err="1">
                <a:latin typeface="Montserrat"/>
                <a:ea typeface="Montserrat"/>
                <a:cs typeface="Montserrat"/>
                <a:sym typeface="Montserrat"/>
              </a:rPr>
              <a:t>com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90500" algn="just">
              <a:lnSpc>
                <a:spcPct val="115000"/>
              </a:lnSpc>
              <a:spcBef>
                <a:spcPts val="800"/>
              </a:spcBef>
              <a:buSzPts val="1200"/>
              <a:buFont typeface="Montserrat"/>
              <a:buChar char="●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Защита поставщиков в ФАС </a:t>
            </a:r>
            <a:r>
              <a:rPr lang="ru-RU" sz="1400" dirty="0" smtClean="0">
                <a:latin typeface="Montserrat"/>
                <a:ea typeface="Montserrat"/>
                <a:cs typeface="Montserrat"/>
                <a:sym typeface="Montserrat"/>
              </a:rPr>
              <a:t>России, </a:t>
            </a: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1400" dirty="0" smtClean="0">
                <a:latin typeface="Montserrat"/>
                <a:ea typeface="Montserrat"/>
                <a:cs typeface="Montserrat"/>
                <a:sym typeface="Montserrat"/>
              </a:rPr>
              <a:t>т.ч. через </a:t>
            </a: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проверку соответствия требованиям антимонопольного законодательства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370786" y="424630"/>
            <a:ext cx="93102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344B"/>
              </a:buClr>
              <a:buSzPts val="2400"/>
              <a:buFont typeface="Tahoma"/>
              <a:buNone/>
            </a:pPr>
            <a:r>
              <a:rPr lang="ru-RU" sz="2100">
                <a:latin typeface="Montserrat ExtraBold"/>
                <a:ea typeface="Montserrat ExtraBold"/>
                <a:cs typeface="Montserrat ExtraBold"/>
                <a:sym typeface="Montserrat ExtraBold"/>
              </a:rPr>
              <a:t>Задачи Комитета</a:t>
            </a:r>
            <a:endParaRPr sz="21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439" y="5967299"/>
            <a:ext cx="1886489" cy="34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https://cdn-icons-png.flaticon.com/512/4371/437132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0786" y="362498"/>
            <a:ext cx="906088" cy="90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245375" y="1850000"/>
            <a:ext cx="7954500" cy="3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Гавриленко Дмитрий Александрович</a:t>
            </a:r>
            <a:endParaRPr sz="1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ru-RU" sz="1400">
                <a:latin typeface="Montserrat"/>
                <a:ea typeface="Montserrat"/>
                <a:cs typeface="Montserrat"/>
                <a:sym typeface="Montserrat"/>
              </a:rPr>
              <a:t>Член Президиума Правления «ОПОРЫ РОССИИ»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•"/>
            </a:pPr>
            <a:r>
              <a:rPr lang="ru-RU" sz="1400">
                <a:latin typeface="Montserrat"/>
                <a:ea typeface="Montserrat"/>
                <a:cs typeface="Montserrat"/>
                <a:sym typeface="Montserrat"/>
              </a:rPr>
              <a:t>Руководитель Комитета по жилищной политике и управлению недвижимостью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ru-RU" sz="1400">
                <a:latin typeface="Montserrat"/>
                <a:ea typeface="Montserrat"/>
                <a:cs typeface="Montserrat"/>
                <a:sym typeface="Montserrat"/>
              </a:rPr>
              <a:t>Исполнительный директор ИТ-Коалиции за честный Интернет-поиск (2020-2022)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ru-RU" sz="1400">
                <a:latin typeface="Montserrat"/>
                <a:ea typeface="Montserrat"/>
                <a:cs typeface="Montserrat"/>
                <a:sym typeface="Montserrat"/>
              </a:rPr>
              <a:t>Эксперт Центра компетенций «Сколково»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ru-RU" sz="1400">
                <a:latin typeface="Montserrat"/>
                <a:ea typeface="Montserrat"/>
                <a:cs typeface="Montserrat"/>
                <a:sym typeface="Montserrat"/>
              </a:rPr>
              <a:t>Директор по взаимодействию с органами власти Авито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ru-RU" sz="1400">
                <a:latin typeface="Montserrat"/>
                <a:ea typeface="Montserrat"/>
                <a:cs typeface="Montserrat"/>
                <a:sym typeface="Montserrat"/>
              </a:rPr>
              <a:t>2009 — 2016 государственная служба в ФАС России, ФСФР, Банке России. Награжден благодарностями ФАС России за вклад в развитие конкуренции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ru-RU" sz="1400">
                <a:latin typeface="Montserrat"/>
                <a:ea typeface="Montserrat"/>
                <a:cs typeface="Montserrat"/>
                <a:sym typeface="Montserrat"/>
              </a:rPr>
              <a:t>2019 – 2020 юридическая практика в области антимонопольного регулирования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483536" y="643069"/>
            <a:ext cx="10140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344B"/>
              </a:buClr>
              <a:buSzPct val="100000"/>
              <a:buFont typeface="Tahoma"/>
              <a:buNone/>
            </a:pPr>
            <a:r>
              <a:rPr lang="ru-RU" sz="2400">
                <a:latin typeface="Montserrat ExtraBold"/>
                <a:ea typeface="Montserrat ExtraBold"/>
                <a:cs typeface="Montserrat ExtraBold"/>
                <a:sym typeface="Montserrat ExtraBold"/>
              </a:rPr>
              <a:t>Руководитель Комитета </a:t>
            </a:r>
            <a:r>
              <a:rPr lang="ru-RU" sz="2400"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по развитию предпринимательства</a:t>
            </a:r>
            <a:endParaRPr sz="2400">
              <a:latin typeface="Montserrat ExtraBold"/>
              <a:ea typeface="Montserrat ExtraBold"/>
              <a:cs typeface="Montserrat ExtraBold"/>
              <a:sym typeface="Montserrat ExtraBold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</a:ext>
              </a:extLs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344B"/>
              </a:buClr>
              <a:buSzPct val="91666"/>
              <a:buFont typeface="Tahoma"/>
              <a:buNone/>
            </a:pPr>
            <a:r>
              <a:rPr lang="ru-RU" sz="2400"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на цифровых платформах</a:t>
            </a:r>
            <a:endParaRPr sz="24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t="10363"/>
          <a:stretch/>
        </p:blipFill>
        <p:spPr>
          <a:xfrm>
            <a:off x="8514131" y="1849989"/>
            <a:ext cx="2808312" cy="377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3439" y="5967299"/>
            <a:ext cx="1886489" cy="34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Произвольный</PresentationFormat>
  <Paragraphs>64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Montserrat ExtraBold</vt:lpstr>
      <vt:lpstr>Montserrat ExtraLight</vt:lpstr>
      <vt:lpstr>Noto Sans Symbols</vt:lpstr>
      <vt:lpstr>Montserrat</vt:lpstr>
      <vt:lpstr>Tahoma</vt:lpstr>
      <vt:lpstr>Lora</vt:lpstr>
      <vt:lpstr>Тема Office</vt:lpstr>
      <vt:lpstr>Презентация PowerPoint</vt:lpstr>
      <vt:lpstr>Презентация PowerPoint</vt:lpstr>
      <vt:lpstr>МСП являются драйвером электронной коммерции  в сфере услуг</vt:lpstr>
      <vt:lpstr>Основные барьеры </vt:lpstr>
      <vt:lpstr>Направление работы Комитета </vt:lpstr>
      <vt:lpstr>Цели Комитета</vt:lpstr>
      <vt:lpstr>Задачи Комитета</vt:lpstr>
      <vt:lpstr>Руководитель Комитета по развитию предпринимательства на цифровых платформах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Котлова Татьяна</dc:creator>
  <cp:lastModifiedBy>Екатерина Реут</cp:lastModifiedBy>
  <cp:revision>2</cp:revision>
  <dcterms:created xsi:type="dcterms:W3CDTF">2016-11-22T09:48:37Z</dcterms:created>
  <dcterms:modified xsi:type="dcterms:W3CDTF">2023-02-16T08:51:07Z</dcterms:modified>
</cp:coreProperties>
</file>