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78" d="100"/>
          <a:sy n="78" d="100"/>
        </p:scale>
        <p:origin x="-37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8ED4-4106-4B4D-B76C-2F5601E9AEB2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EB8-7706-44EF-AE05-916FA8883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336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8ED4-4106-4B4D-B76C-2F5601E9AEB2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EB8-7706-44EF-AE05-916FA8883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17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8ED4-4106-4B4D-B76C-2F5601E9AEB2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EB8-7706-44EF-AE05-916FA8883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22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8ED4-4106-4B4D-B76C-2F5601E9AEB2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EB8-7706-44EF-AE05-916FA8883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76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8ED4-4106-4B4D-B76C-2F5601E9AEB2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EB8-7706-44EF-AE05-916FA8883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72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8ED4-4106-4B4D-B76C-2F5601E9AEB2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EB8-7706-44EF-AE05-916FA8883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97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8ED4-4106-4B4D-B76C-2F5601E9AEB2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EB8-7706-44EF-AE05-916FA8883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38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8ED4-4106-4B4D-B76C-2F5601E9AEB2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EB8-7706-44EF-AE05-916FA8883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69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8ED4-4106-4B4D-B76C-2F5601E9AEB2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EB8-7706-44EF-AE05-916FA8883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20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8ED4-4106-4B4D-B76C-2F5601E9AEB2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EB8-7706-44EF-AE05-916FA8883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744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8ED4-4106-4B4D-B76C-2F5601E9AEB2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EB8-7706-44EF-AE05-916FA8883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732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48ED4-4106-4B4D-B76C-2F5601E9AEB2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E9EB8-7706-44EF-AE05-916FA8883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38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26">
            <a:extLst>
              <a:ext uri="{FF2B5EF4-FFF2-40B4-BE49-F238E27FC236}">
                <a16:creationId xmlns:a16="http://schemas.microsoft.com/office/drawing/2014/main" xmlns="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: Shape 28">
            <a:extLst>
              <a:ext uri="{FF2B5EF4-FFF2-40B4-BE49-F238E27FC236}">
                <a16:creationId xmlns:a16="http://schemas.microsoft.com/office/drawing/2014/main" xmlns="" id="{B9A1D9BC-1455-4308-9ABD-A3F8EDB67A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296068" y="320442"/>
            <a:ext cx="6572492" cy="6212748"/>
          </a:xfrm>
          <a:custGeom>
            <a:avLst/>
            <a:gdLst>
              <a:gd name="connsiteX0" fmla="*/ 0 w 6572492"/>
              <a:gd name="connsiteY0" fmla="*/ 0 h 6212748"/>
              <a:gd name="connsiteX1" fmla="*/ 2248593 w 6572492"/>
              <a:gd name="connsiteY1" fmla="*/ 0 h 6212748"/>
              <a:gd name="connsiteX2" fmla="*/ 2694770 w 6572492"/>
              <a:gd name="connsiteY2" fmla="*/ 0 h 6212748"/>
              <a:gd name="connsiteX3" fmla="*/ 2991094 w 6572492"/>
              <a:gd name="connsiteY3" fmla="*/ 0 h 6212748"/>
              <a:gd name="connsiteX4" fmla="*/ 6572492 w 6572492"/>
              <a:gd name="connsiteY4" fmla="*/ 0 h 6212748"/>
              <a:gd name="connsiteX5" fmla="*/ 6572492 w 6572492"/>
              <a:gd name="connsiteY5" fmla="*/ 2864954 h 6212748"/>
              <a:gd name="connsiteX6" fmla="*/ 3129047 w 6572492"/>
              <a:gd name="connsiteY6" fmla="*/ 6212748 h 6212748"/>
              <a:gd name="connsiteX7" fmla="*/ 2694770 w 6572492"/>
              <a:gd name="connsiteY7" fmla="*/ 6212748 h 6212748"/>
              <a:gd name="connsiteX8" fmla="*/ 2248593 w 6572492"/>
              <a:gd name="connsiteY8" fmla="*/ 6212748 h 6212748"/>
              <a:gd name="connsiteX9" fmla="*/ 0 w 6572492"/>
              <a:gd name="connsiteY9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72492" h="6212748">
                <a:moveTo>
                  <a:pt x="0" y="0"/>
                </a:moveTo>
                <a:lnTo>
                  <a:pt x="2248593" y="0"/>
                </a:lnTo>
                <a:lnTo>
                  <a:pt x="2694770" y="0"/>
                </a:lnTo>
                <a:lnTo>
                  <a:pt x="2991094" y="0"/>
                </a:lnTo>
                <a:lnTo>
                  <a:pt x="6572492" y="0"/>
                </a:lnTo>
                <a:lnTo>
                  <a:pt x="6572492" y="2864954"/>
                </a:lnTo>
                <a:lnTo>
                  <a:pt x="3129047" y="6212748"/>
                </a:lnTo>
                <a:lnTo>
                  <a:pt x="2694770" y="6212748"/>
                </a:lnTo>
                <a:lnTo>
                  <a:pt x="2248593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ight Triangle 30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4A62647B-1222-407C-8740-5A497612B1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96068" y="4255704"/>
            <a:ext cx="5384800" cy="1159081"/>
          </a:xfrm>
        </p:spPr>
        <p:txBody>
          <a:bodyPr anchor="b">
            <a:normAutofit fontScale="90000"/>
          </a:bodyPr>
          <a:lstStyle/>
          <a:p>
            <a:pPr algn="l"/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3600" b="1" dirty="0" smtClean="0"/>
              <a:t>КОМИССИЯ </a:t>
            </a:r>
            <a:r>
              <a:rPr lang="ru-RU" sz="3600" b="1" dirty="0"/>
              <a:t>ПО ДРАГОЦЕННЫМ МЕТАЛЛАМ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И  ДРАГОЦЕННЫМ </a:t>
            </a:r>
            <a:r>
              <a:rPr lang="ru-RU" sz="3600" b="1" dirty="0"/>
              <a:t>КАМНЯМ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4" name="Рисунок 3" descr="BLANK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2788" y="1094269"/>
            <a:ext cx="5171512" cy="10113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0117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xmlns="" id="{2EB492CD-616E-47F8-933B-5E2D952A05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xmlns="" id="{59383CF9-23B5-4335-9B21-1791C4CF1C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0007FE00-9498-4706-B255-6437B0252C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82" y="1295826"/>
            <a:ext cx="4777381" cy="4096603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77507" y="934252"/>
            <a:ext cx="6353890" cy="5923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/>
              <a:t>ЦЕЛИ </a:t>
            </a:r>
            <a:r>
              <a:rPr lang="ru-RU" sz="1800" b="1" dirty="0" smtClean="0"/>
              <a:t>КОМИССИИ:</a:t>
            </a:r>
            <a:endParaRPr lang="ru-RU" sz="1800" b="1" dirty="0"/>
          </a:p>
          <a:p>
            <a:r>
              <a:rPr lang="ru-RU" sz="1800" dirty="0"/>
              <a:t>Анализ проблематики администрирования и взаимодействия отрасли драгоценных металлов и драгоценных камней с государственными органами власти, формирование предложений по устранению выявленных недостатков;</a:t>
            </a:r>
          </a:p>
          <a:p>
            <a:r>
              <a:rPr lang="ru-RU" sz="1800" dirty="0"/>
              <a:t>Формирование предложений по изменению действующего законодательства, способствующих развитию ювелирной отрасли;</a:t>
            </a:r>
          </a:p>
          <a:p>
            <a:r>
              <a:rPr lang="ru-RU" sz="1800" dirty="0"/>
              <a:t>Мониторинг изменений действующего законодательства, связанного с ювелирной отраслью и формирование консолидированной позиции предпринимательского сообщества относительно такого рода изменений.</a:t>
            </a:r>
          </a:p>
          <a:p>
            <a:r>
              <a:rPr lang="ru-RU" sz="1800" dirty="0"/>
              <a:t>Защита экономического потенциала рынка драгоценных металлов и драгоценных камней, соблюдение баланса интересов всех участников рынка при выработке подходов к регулированию ювелирной отрасли;</a:t>
            </a:r>
          </a:p>
          <a:p>
            <a:r>
              <a:rPr lang="ru-RU" sz="1800" dirty="0"/>
              <a:t>Аналитическое и экспертное обеспечение борьбы с нелегальным бизнесом на рынке драгоценных металлов и драгоценных камней.</a:t>
            </a:r>
          </a:p>
          <a:p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3462609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xmlns="" id="{B6FACB3C-9069-4791-BC5C-0DB7CD19B8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71F2038E-D777-4B76-81DD-DD13EE91B9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828" y="1110343"/>
            <a:ext cx="5277447" cy="4664816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ru-RU" sz="1600" b="1" dirty="0"/>
              <a:t>ЗАДАЧИ </a:t>
            </a:r>
            <a:r>
              <a:rPr lang="ru-RU" sz="1600" b="1" dirty="0" smtClean="0"/>
              <a:t>КОМИССИИ:</a:t>
            </a:r>
            <a:endParaRPr lang="ru-RU" sz="1600" b="1" dirty="0"/>
          </a:p>
          <a:p>
            <a:pPr algn="just"/>
            <a:r>
              <a:rPr lang="ru-RU" sz="1600" dirty="0"/>
              <a:t>Максимальное присутствие «ОПОРЫ РОССИИ» в профильных комитетах, комиссиях и рабочих группах законодательных и исполнительных органов власти;</a:t>
            </a:r>
          </a:p>
          <a:p>
            <a:pPr algn="just"/>
            <a:r>
              <a:rPr lang="ru-RU" sz="1600" dirty="0"/>
              <a:t>Совместная разработка инновационных решений для адаптации ювелирного бизнеса к новым реалиям;</a:t>
            </a:r>
          </a:p>
          <a:p>
            <a:pPr algn="just"/>
            <a:r>
              <a:rPr lang="ru-RU" sz="1600" dirty="0"/>
              <a:t>Разработка инициатив по формированию новых стандартов в отрасли драгоценных металлов и драгоценных камней;</a:t>
            </a:r>
          </a:p>
          <a:p>
            <a:pPr algn="just"/>
            <a:r>
              <a:rPr lang="ru-RU" sz="1600" dirty="0"/>
              <a:t>Формирование сообщества, способного к эффективному взаимодействию и обмену опытом в области устойчивого развития ювелирного бизнеса;</a:t>
            </a:r>
          </a:p>
          <a:p>
            <a:pPr algn="just"/>
            <a:r>
              <a:rPr lang="ru-RU" sz="1600" dirty="0"/>
              <a:t>Сотрудничество с предпринимательским сообществом в целях выявления законодательных, организационных, экономических, административных и иных барьеров в области взаимодействия предпринимателей с государственными органами власти.</a:t>
            </a:r>
          </a:p>
          <a:p>
            <a:pPr marL="0" indent="0">
              <a:buNone/>
            </a:pPr>
            <a:endParaRPr lang="ru-RU" sz="1100" dirty="0">
              <a:solidFill>
                <a:schemeClr val="tx2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xmlns="" id="{DD354807-230F-4402-B1B9-F733A8F1F1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BF5A6F4A-CE87-4D5C-9382-8167967CE8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61023DD2-2E6F-4419-B404-80F08460BE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BC4A6C98-F96E-4587-B01F-A9B01BBFAD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A66409EC-9CC3-482A-A4A5-54ED092B3F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3" name="Рисунок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8392" y="1722875"/>
            <a:ext cx="4142232" cy="4335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85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xmlns="" id="{2EB492CD-616E-47F8-933B-5E2D952A05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xmlns="" id="{59383CF9-23B5-4335-9B21-1791C4CF1C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xmlns="" id="{0007FE00-9498-4706-B255-6437B0252C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82" y="1457063"/>
            <a:ext cx="4777381" cy="3774130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0563" y="1132514"/>
            <a:ext cx="5873237" cy="50444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800" b="1" dirty="0"/>
              <a:t>ЗАДАЧИ </a:t>
            </a:r>
            <a:r>
              <a:rPr lang="ru-RU" sz="1800" b="1" dirty="0" smtClean="0"/>
              <a:t>КОМИССИИ </a:t>
            </a:r>
            <a:r>
              <a:rPr lang="ru-RU" sz="1800" b="1" dirty="0"/>
              <a:t>НА 2023 – 2025 ГОДЫ:</a:t>
            </a:r>
          </a:p>
          <a:p>
            <a:pPr marL="0" indent="0">
              <a:buNone/>
            </a:pPr>
            <a:endParaRPr lang="ru-RU" sz="1800" b="1" dirty="0"/>
          </a:p>
          <a:p>
            <a:pPr algn="just"/>
            <a:r>
              <a:rPr lang="ru-RU" sz="1800" dirty="0"/>
              <a:t>Возвращение специальных налоговых режимов (УСН, ПСН) в сферу производства и продаж ювелирных изделий;</a:t>
            </a:r>
          </a:p>
          <a:p>
            <a:pPr algn="just"/>
            <a:r>
              <a:rPr lang="ru-RU" sz="1800" dirty="0"/>
              <a:t>Перенос срока введения физической маркировки каждой товарной единицы драгоценного металла на несколько лет вперед;</a:t>
            </a:r>
          </a:p>
          <a:p>
            <a:pPr algn="just"/>
            <a:r>
              <a:rPr lang="ru-RU" sz="1800" dirty="0"/>
              <a:t>Исключение серебра из Федерального закона «О драгоценных металлах и драгоценных камнях» от 26.03.1998 N 41-ФЗ, а также Федерального закона «О противодействии легализации (отмыванию) доходов, полученных преступным путем, и финансированию терроризма» от 07.08.2001 N 115-ФЗ;</a:t>
            </a:r>
          </a:p>
          <a:p>
            <a:pPr algn="just"/>
            <a:r>
              <a:rPr lang="ru-RU" sz="1800" dirty="0"/>
              <a:t>Пересмотр и актуализация нормативных актов, регулирующих ювелирную отрасль;</a:t>
            </a:r>
          </a:p>
          <a:p>
            <a:pPr algn="just"/>
            <a:r>
              <a:rPr lang="ru-RU" sz="1800" dirty="0"/>
              <a:t>Сохранение АУСН для ювелирной </a:t>
            </a:r>
            <a:r>
              <a:rPr lang="ru-RU" sz="1800" dirty="0" smtClean="0"/>
              <a:t>отрасли </a:t>
            </a:r>
            <a:r>
              <a:rPr lang="ru-RU" sz="1800" dirty="0"/>
              <a:t>с расширенным количеством персонала и с расширенными условиями сотрудничества с клиентами. </a:t>
            </a:r>
          </a:p>
          <a:p>
            <a:pPr marL="0" indent="0">
              <a:buNone/>
            </a:pPr>
            <a:endParaRPr lang="ru-RU" sz="1300" dirty="0"/>
          </a:p>
          <a:p>
            <a:pPr marL="0" indent="0">
              <a:buNone/>
            </a:pP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1766071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6">
            <a:extLst>
              <a:ext uri="{FF2B5EF4-FFF2-40B4-BE49-F238E27FC236}">
                <a16:creationId xmlns:a16="http://schemas.microsoft.com/office/drawing/2014/main" xmlns="" id="{45D37F4E-DDB4-456B-97E0-9937730A03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ru-RU" sz="2200" b="1" dirty="0" smtClean="0"/>
              <a:t>Председатель КОМИССИИ ПО </a:t>
            </a:r>
            <a:r>
              <a:rPr lang="ru-RU" sz="2200" b="1" dirty="0"/>
              <a:t>ДРАГОЦЕННЫМ МЕТАЛЛАМ И ДРАГОЦЕННЫМ КАМНЯМ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ЖИРНЫХ АНДРЕЙ ВИКТОРОВИЧ</a:t>
            </a:r>
            <a:r>
              <a:rPr lang="ru-RU" sz="2200" dirty="0"/>
              <a:t/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19" name="sketchy line">
            <a:extLst>
              <a:ext uri="{FF2B5EF4-FFF2-40B4-BE49-F238E27FC236}">
                <a16:creationId xmlns:a16="http://schemas.microsoft.com/office/drawing/2014/main" xmlns="" id="{B2DD41CD-8F47-4F56-AD12-4E2FF76969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ru-RU" sz="1500" dirty="0"/>
              <a:t>- Член Президиума </a:t>
            </a:r>
            <a:r>
              <a:rPr lang="ru-RU" sz="1500" dirty="0" smtClean="0"/>
              <a:t>Ассоциации «НП </a:t>
            </a:r>
            <a:r>
              <a:rPr lang="ru-RU" sz="1500" dirty="0"/>
              <a:t>«ОПОРА»;</a:t>
            </a:r>
          </a:p>
          <a:p>
            <a:pPr marL="0" indent="0">
              <a:buNone/>
            </a:pPr>
            <a:r>
              <a:rPr lang="ru-RU" sz="1500" dirty="0"/>
              <a:t>- Член комитета по драгоценным металлам и драгоценным камням при ТПП РФ;</a:t>
            </a:r>
          </a:p>
          <a:p>
            <a:pPr marL="0" indent="0">
              <a:buNone/>
            </a:pPr>
            <a:r>
              <a:rPr lang="ru-RU" sz="1500" dirty="0"/>
              <a:t>- Президент Союза «Национальное объединение ломбардов»;</a:t>
            </a:r>
          </a:p>
          <a:p>
            <a:pPr marL="0" indent="0">
              <a:buNone/>
            </a:pPr>
            <a:r>
              <a:rPr lang="ru-RU" sz="1500" dirty="0"/>
              <a:t>- Председатель Совета Союза «Гильдия Скупок»;</a:t>
            </a:r>
          </a:p>
          <a:p>
            <a:pPr marL="0" indent="0">
              <a:buNone/>
            </a:pPr>
            <a:r>
              <a:rPr lang="ru-RU" sz="1500" dirty="0"/>
              <a:t>- До 2008 работал в компании, специализирующейся на поставках ликеро-водочной продукции. В 2007 – 2009 годах возглавил филиал торговой сети «Магнит». В 2009 – 2011 годах – Исполнительный директор сети аптек «36,6» по Уральскому Федеральному Округу. С 2011 по 2014 годы – территориальный директор ювелирного холдинга 585; Заместитель директора Федеральной Розничной Сети 585/Золотой по ломбардной деятельности; директор по франчайзингу и начальник Отдела POS-кредитования Ювелирного Холдинга 585. С 2015 по 2016 годы — руководитель направления «Ломбарды» Федеральной сети ломбардов SUNLIGHT.</a:t>
            </a:r>
          </a:p>
          <a:p>
            <a:pPr marL="0" indent="0">
              <a:buNone/>
            </a:pPr>
            <a:r>
              <a:rPr lang="ru-RU" sz="1500" dirty="0"/>
              <a:t>- в настоящее время - генеральный директор ООО «ЛОТ-ЗОЛОТО»</a:t>
            </a:r>
          </a:p>
          <a:p>
            <a:pPr marL="0" indent="0">
              <a:buNone/>
            </a:pPr>
            <a:endParaRPr lang="ru-RU" sz="15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/>
          <a:srcRect l="11708" r="1706" b="-2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0253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450</Words>
  <Application>Microsoft Office PowerPoint</Application>
  <PresentationFormat>Произвольный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                                               КОМИССИЯ ПО ДРАГОЦЕННЫМ МЕТАЛЛАМ  И  ДРАГОЦЕННЫМ КАМНЯМ </vt:lpstr>
      <vt:lpstr>Презентация PowerPoint</vt:lpstr>
      <vt:lpstr>Презентация PowerPoint</vt:lpstr>
      <vt:lpstr>Презентация PowerPoint</vt:lpstr>
      <vt:lpstr>Председатель КОМИССИИ ПО ДРАГОЦЕННЫМ МЕТАЛЛАМ И ДРАГОЦЕННЫМ КАМНЯМ  ЖИРНЫХ АНДРЕЙ ВИКТОРОВИЧ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КОМИТЕТ ПО ДРАГОЦЕННЫМ МЕТАЛЛАМ И ДРАГОЦЕННЫМ КАМНЯМ</dc:title>
  <dc:creator>Andrey</dc:creator>
  <cp:lastModifiedBy>Екатерина Реут</cp:lastModifiedBy>
  <cp:revision>14</cp:revision>
  <dcterms:created xsi:type="dcterms:W3CDTF">2023-04-27T12:53:28Z</dcterms:created>
  <dcterms:modified xsi:type="dcterms:W3CDTF">2023-10-12T12:02:34Z</dcterms:modified>
</cp:coreProperties>
</file>