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1" r:id="rId3"/>
    <p:sldId id="258" r:id="rId4"/>
    <p:sldId id="259" r:id="rId5"/>
    <p:sldId id="262" r:id="rId6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15" autoAdjust="0"/>
  </p:normalViewPr>
  <p:slideViewPr>
    <p:cSldViewPr>
      <p:cViewPr varScale="1">
        <p:scale>
          <a:sx n="113" d="100"/>
          <a:sy n="113" d="100"/>
        </p:scale>
        <p:origin x="47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272E6C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272E6C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272E6C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003545"/>
            <a:ext cx="12189714" cy="285216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89714" cy="140131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4941" y="244551"/>
            <a:ext cx="10942116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272E6C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0748" y="1499488"/>
            <a:ext cx="11290503" cy="4258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1457" y="3352800"/>
            <a:ext cx="8686800" cy="106606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3380" marR="5080" indent="-361315" algn="ctr">
              <a:lnSpc>
                <a:spcPct val="106800"/>
              </a:lnSpc>
              <a:spcBef>
                <a:spcPts val="95"/>
              </a:spcBef>
            </a:pPr>
            <a:r>
              <a:rPr lang="ru-RU" sz="3200" spc="-20" dirty="0">
                <a:solidFill>
                  <a:srgbClr val="272E6C"/>
                </a:solidFill>
                <a:latin typeface="Calibri"/>
                <a:cs typeface="Calibri"/>
              </a:rPr>
              <a:t>Комиссия по жилищно-коммунальному хозяйству                             (Комиссия по ЖКХ)</a:t>
            </a:r>
            <a:endParaRPr sz="32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1147572"/>
            <a:ext cx="5807964" cy="113842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89714" cy="7825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4940" y="244551"/>
            <a:ext cx="752845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pc="-40" dirty="0">
                <a:latin typeface="+mn-lt"/>
              </a:rPr>
              <a:t>Председатель </a:t>
            </a:r>
            <a:r>
              <a:rPr lang="ru-RU" spc="-30" dirty="0">
                <a:latin typeface="+mn-lt"/>
              </a:rPr>
              <a:t>Комиссии</a:t>
            </a:r>
            <a:endParaRPr spc="-30" dirty="0">
              <a:latin typeface="+mn-l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6050283"/>
            <a:ext cx="12190095" cy="805815"/>
            <a:chOff x="0" y="6050283"/>
            <a:chExt cx="12190095" cy="8058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50283"/>
              <a:ext cx="12189714" cy="80543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16668" y="6269735"/>
              <a:ext cx="2135124" cy="402336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624940" y="1219200"/>
            <a:ext cx="798566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rgbClr val="2D3D75"/>
                </a:solidFill>
              </a:rPr>
              <a:t>Хоптяр</a:t>
            </a:r>
            <a:r>
              <a:rPr lang="ru-RU" b="1" dirty="0">
                <a:solidFill>
                  <a:srgbClr val="2D3D75"/>
                </a:solidFill>
              </a:rPr>
              <a:t> Ирина Петровна</a:t>
            </a:r>
          </a:p>
          <a:p>
            <a:endParaRPr lang="ru-RU" b="1" dirty="0">
              <a:solidFill>
                <a:srgbClr val="2D3D75"/>
              </a:solidFill>
            </a:endParaRPr>
          </a:p>
          <a:p>
            <a:endParaRPr lang="ru-RU" sz="1200" dirty="0"/>
          </a:p>
          <a:p>
            <a:r>
              <a:rPr lang="ru-RU" sz="1600" dirty="0"/>
              <a:t>г</a:t>
            </a:r>
            <a:r>
              <a:rPr lang="ru-RU" sz="1400" dirty="0"/>
              <a:t>. Челябинск, Финансовый директор и исполнительный директор ООО «</a:t>
            </a:r>
            <a:r>
              <a:rPr lang="ru-RU" sz="1400" dirty="0" err="1"/>
              <a:t>Белур</a:t>
            </a:r>
            <a:r>
              <a:rPr lang="ru-RU" sz="1400" dirty="0"/>
              <a:t>»</a:t>
            </a:r>
          </a:p>
          <a:p>
            <a:endParaRPr lang="ru-RU" sz="1400" dirty="0"/>
          </a:p>
          <a:p>
            <a:r>
              <a:rPr lang="ru-RU" sz="1400" dirty="0"/>
              <a:t>Член Совета Челябинского областного отделения «ОПОРЫ РОССИИ», член Комитета «ОПОРЫ РОССИИ» по строительству</a:t>
            </a:r>
          </a:p>
          <a:p>
            <a:endParaRPr lang="ru-RU" sz="1400" dirty="0"/>
          </a:p>
          <a:p>
            <a:r>
              <a:rPr lang="ru-RU" sz="1400" dirty="0"/>
              <a:t>Эксперт Общественной палаты Челябинской области, Комиссия по экономике, предпринимательству и вопросам нормативно-правового регулирования и Комиссия по ЖКХ, строительству и дорогам</a:t>
            </a:r>
          </a:p>
          <a:p>
            <a:endParaRPr lang="ru-RU" sz="1400" dirty="0"/>
          </a:p>
          <a:p>
            <a:r>
              <a:rPr lang="ru-RU" sz="1400" dirty="0"/>
              <a:t>Опыт подготовки, сопровождения и реализации строительных проектов/контрактов более 6 лет  </a:t>
            </a:r>
          </a:p>
          <a:p>
            <a:endParaRPr lang="ru-RU" sz="1400" dirty="0"/>
          </a:p>
          <a:p>
            <a:r>
              <a:rPr lang="ru-RU" sz="1400" dirty="0"/>
              <a:t>Оптимизация, поиск финансирования и продвижение проектов</a:t>
            </a:r>
          </a:p>
          <a:p>
            <a:endParaRPr lang="ru-RU" sz="1400" dirty="0"/>
          </a:p>
          <a:p>
            <a:r>
              <a:rPr lang="ru-RU" sz="1400" dirty="0"/>
              <a:t>Работа в сфере строительства и финансов более 15 лет на различных уровнях</a:t>
            </a:r>
          </a:p>
          <a:p>
            <a:endParaRPr lang="ru-RU" sz="1400" dirty="0"/>
          </a:p>
          <a:p>
            <a:r>
              <a:rPr lang="ru-RU" sz="1400" dirty="0"/>
              <a:t>Участие в различных рабочих группах при Минстрое и Минимуществе Челябинской области</a:t>
            </a:r>
          </a:p>
          <a:p>
            <a:endParaRPr lang="ru-RU" sz="1400" dirty="0"/>
          </a:p>
          <a:p>
            <a:r>
              <a:rPr lang="ru-RU" sz="1400" dirty="0"/>
              <a:t>Член организационного комитета Форума «Молодой специалист-строитель будущего» </a:t>
            </a:r>
          </a:p>
          <a:p>
            <a:endParaRPr lang="ru-RU" sz="1400" b="1" dirty="0">
              <a:solidFill>
                <a:srgbClr val="002060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99DEC75-505A-C371-EE36-DF84A655E9E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329" t="17038" r="5829" b="13332"/>
          <a:stretch/>
        </p:blipFill>
        <p:spPr>
          <a:xfrm>
            <a:off x="9144000" y="1212272"/>
            <a:ext cx="2438400" cy="358832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280357"/>
            <a:ext cx="11262260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40" dirty="0" err="1">
                <a:latin typeface="+mn-lt"/>
              </a:rPr>
              <a:t>Основные</a:t>
            </a:r>
            <a:r>
              <a:rPr spc="-114" dirty="0">
                <a:latin typeface="+mn-lt"/>
              </a:rPr>
              <a:t> </a:t>
            </a:r>
            <a:r>
              <a:rPr lang="ru-RU" spc="-40" dirty="0">
                <a:latin typeface="+mn-lt"/>
              </a:rPr>
              <a:t>вопросы</a:t>
            </a:r>
            <a:r>
              <a:rPr spc="-130" dirty="0">
                <a:latin typeface="+mn-lt"/>
              </a:rPr>
              <a:t> </a:t>
            </a:r>
            <a:r>
              <a:rPr spc="-30" dirty="0" err="1">
                <a:latin typeface="+mn-lt"/>
              </a:rPr>
              <a:t>отрасли</a:t>
            </a:r>
            <a:r>
              <a:rPr lang="ru-RU" spc="-30" dirty="0">
                <a:latin typeface="+mn-lt"/>
              </a:rPr>
              <a:t> ЖКХ , </a:t>
            </a:r>
            <a:br>
              <a:rPr lang="ru-RU" spc="-30" dirty="0">
                <a:latin typeface="+mn-lt"/>
              </a:rPr>
            </a:br>
            <a:r>
              <a:rPr lang="ru-RU" spc="-30" dirty="0">
                <a:latin typeface="+mn-lt"/>
              </a:rPr>
              <a:t>для проработки в Комиссии по ЖКХ</a:t>
            </a:r>
            <a:endParaRPr spc="-30" dirty="0">
              <a:latin typeface="+mn-l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905" y="6052185"/>
            <a:ext cx="12189714" cy="805434"/>
            <a:chOff x="0" y="6050283"/>
            <a:chExt cx="12189714" cy="805434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50283"/>
              <a:ext cx="12189714" cy="80543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04095" y="6233200"/>
              <a:ext cx="2135124" cy="402336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1143000" y="1658508"/>
            <a:ext cx="9962250" cy="4141518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473075" indent="-287020">
              <a:spcBef>
                <a:spcPts val="2400"/>
              </a:spcBef>
              <a:buFont typeface="Arial MT"/>
              <a:buChar char="•"/>
              <a:tabLst>
                <a:tab pos="473075" algn="l"/>
                <a:tab pos="473709" algn="l"/>
              </a:tabLst>
            </a:pPr>
            <a:r>
              <a:rPr lang="ru-RU" sz="2000" spc="-10" dirty="0">
                <a:latin typeface="+mn-lt"/>
              </a:rPr>
              <a:t>Кадровый голод, </a:t>
            </a:r>
            <a:r>
              <a:rPr lang="ru-RU" sz="2000" dirty="0">
                <a:latin typeface="+mn-lt"/>
              </a:rPr>
              <a:t>острая нехватка</a:t>
            </a:r>
            <a:r>
              <a:rPr sz="2000" spc="15" dirty="0">
                <a:latin typeface="+mn-lt"/>
              </a:rPr>
              <a:t> </a:t>
            </a:r>
            <a:r>
              <a:rPr sz="2000" dirty="0">
                <a:latin typeface="+mn-lt"/>
              </a:rPr>
              <a:t>в </a:t>
            </a:r>
            <a:r>
              <a:rPr lang="ru-RU" sz="2000" dirty="0">
                <a:latin typeface="+mn-lt"/>
              </a:rPr>
              <a:t>рабочих и специалистах</a:t>
            </a:r>
            <a:r>
              <a:rPr sz="2000" spc="-10" dirty="0">
                <a:latin typeface="+mn-lt"/>
              </a:rPr>
              <a:t>;</a:t>
            </a:r>
            <a:r>
              <a:rPr lang="ru-RU" sz="2000" spc="-10" dirty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некомпетентность работников ЖКХ;</a:t>
            </a:r>
            <a:endParaRPr sz="2000" spc="-10" dirty="0">
              <a:latin typeface="+mn-lt"/>
            </a:endParaRPr>
          </a:p>
          <a:p>
            <a:pPr marL="473075" indent="-287020">
              <a:spcBef>
                <a:spcPts val="2400"/>
              </a:spcBef>
              <a:buFont typeface="Arial MT"/>
              <a:buChar char="•"/>
              <a:tabLst>
                <a:tab pos="473075" algn="l"/>
                <a:tab pos="473709" algn="l"/>
              </a:tabLst>
            </a:pPr>
            <a:r>
              <a:rPr lang="ru-RU" sz="2000" dirty="0">
                <a:latin typeface="+mn-lt"/>
              </a:rPr>
              <a:t>Качество предоставляемых услуг, прозрачность и скорость взаимодействия, обратная связь между участниками сферы ЖКХ при предоставлении услуг</a:t>
            </a:r>
            <a:r>
              <a:rPr sz="2000" dirty="0">
                <a:latin typeface="+mn-lt"/>
              </a:rPr>
              <a:t>;</a:t>
            </a:r>
          </a:p>
          <a:p>
            <a:pPr marL="473075" marR="2084070" indent="-287020">
              <a:spcBef>
                <a:spcPts val="2400"/>
              </a:spcBef>
              <a:buFont typeface="Arial MT"/>
              <a:buChar char="•"/>
              <a:tabLst>
                <a:tab pos="473075" algn="l"/>
                <a:tab pos="473709" algn="l"/>
              </a:tabLst>
            </a:pPr>
            <a:r>
              <a:rPr lang="ru-RU" sz="2000" dirty="0">
                <a:latin typeface="+mn-lt"/>
              </a:rPr>
              <a:t>Контроль за предприятиями жилищно-коммунальной отрасли;</a:t>
            </a:r>
          </a:p>
          <a:p>
            <a:pPr marL="473075" marR="2084070" indent="-287020">
              <a:spcBef>
                <a:spcPts val="2400"/>
              </a:spcBef>
              <a:buFont typeface="Arial MT"/>
              <a:buChar char="•"/>
              <a:tabLst>
                <a:tab pos="473075" algn="l"/>
                <a:tab pos="473709" algn="l"/>
              </a:tabLst>
            </a:pPr>
            <a:r>
              <a:rPr lang="ru-RU" sz="2000" dirty="0"/>
              <a:t>Отсутствие в рамках проведения капитального ремонта четкого понимания и регламента взаимодействия между участниками;</a:t>
            </a:r>
          </a:p>
          <a:p>
            <a:pPr marL="473075" marR="2084070" indent="-287020">
              <a:spcBef>
                <a:spcPts val="2400"/>
              </a:spcBef>
              <a:buFont typeface="Arial MT"/>
              <a:buChar char="•"/>
              <a:tabLst>
                <a:tab pos="473075" algn="l"/>
                <a:tab pos="473709" algn="l"/>
              </a:tabLst>
            </a:pPr>
            <a:r>
              <a:rPr lang="ru-RU" sz="2000" dirty="0"/>
              <a:t>Цифровизация  участников отрасли ЖКХ для максимального эффекта и быстрого решения вопросов.</a:t>
            </a:r>
            <a:endParaRPr sz="2000" spc="-5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3740" y="262470"/>
            <a:ext cx="8290459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3600" spc="-30" dirty="0">
                <a:latin typeface="+mn-lt"/>
              </a:rPr>
              <a:t>Цели</a:t>
            </a:r>
            <a:r>
              <a:rPr sz="3600" spc="-120" dirty="0">
                <a:latin typeface="+mn-lt"/>
              </a:rPr>
              <a:t> </a:t>
            </a:r>
            <a:r>
              <a:rPr sz="3600" dirty="0">
                <a:latin typeface="+mn-lt"/>
              </a:rPr>
              <a:t>и</a:t>
            </a:r>
            <a:r>
              <a:rPr sz="3600" spc="-75" dirty="0">
                <a:latin typeface="+mn-lt"/>
              </a:rPr>
              <a:t> </a:t>
            </a:r>
            <a:r>
              <a:rPr sz="3600" spc="-30" dirty="0" err="1">
                <a:latin typeface="+mn-lt"/>
              </a:rPr>
              <a:t>задачи</a:t>
            </a:r>
            <a:r>
              <a:rPr sz="3600" spc="-114" dirty="0">
                <a:latin typeface="+mn-lt"/>
              </a:rPr>
              <a:t> </a:t>
            </a:r>
            <a:r>
              <a:rPr lang="ru-RU" sz="3600" spc="-30" dirty="0">
                <a:latin typeface="+mn-lt"/>
              </a:rPr>
              <a:t>К</a:t>
            </a:r>
            <a:r>
              <a:rPr sz="3600" spc="-30" dirty="0" err="1">
                <a:latin typeface="+mn-lt"/>
              </a:rPr>
              <a:t>оми</a:t>
            </a:r>
            <a:r>
              <a:rPr lang="ru-RU" sz="3600" spc="-30" dirty="0" err="1">
                <a:latin typeface="+mn-lt"/>
              </a:rPr>
              <a:t>ссии</a:t>
            </a:r>
            <a:r>
              <a:rPr lang="ru-RU" sz="3600" spc="-30" dirty="0">
                <a:latin typeface="+mn-lt"/>
              </a:rPr>
              <a:t> по ЖКХ</a:t>
            </a:r>
            <a:endParaRPr sz="3600" spc="-30" dirty="0">
              <a:latin typeface="+mn-l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0782" y="6047374"/>
            <a:ext cx="12189714" cy="805434"/>
            <a:chOff x="-275336" y="6295807"/>
            <a:chExt cx="12189714" cy="805434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275336" y="6295807"/>
              <a:ext cx="12189714" cy="80543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486806" y="6396957"/>
              <a:ext cx="2135124" cy="402336"/>
            </a:xfrm>
            <a:prstGeom prst="rect">
              <a:avLst/>
            </a:prstGeom>
          </p:spPr>
        </p:pic>
      </p:grpSp>
      <p:grpSp>
        <p:nvGrpSpPr>
          <p:cNvPr id="31" name="Группа 30"/>
          <p:cNvGrpSpPr/>
          <p:nvPr/>
        </p:nvGrpSpPr>
        <p:grpSpPr>
          <a:xfrm>
            <a:off x="413330" y="995401"/>
            <a:ext cx="3848581" cy="1318147"/>
            <a:chOff x="117656" y="402108"/>
            <a:chExt cx="5904763" cy="1326719"/>
          </a:xfrm>
        </p:grpSpPr>
        <p:sp>
          <p:nvSpPr>
            <p:cNvPr id="32" name="Прямоугольник с одним скругленным углом 31"/>
            <p:cNvSpPr/>
            <p:nvPr/>
          </p:nvSpPr>
          <p:spPr>
            <a:xfrm rot="16200000">
              <a:off x="2406678" y="-1886914"/>
              <a:ext cx="1326719" cy="5904763"/>
            </a:xfrm>
            <a:prstGeom prst="round1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TextBox 32"/>
            <p:cNvSpPr txBox="1"/>
            <p:nvPr/>
          </p:nvSpPr>
          <p:spPr>
            <a:xfrm>
              <a:off x="326291" y="496332"/>
              <a:ext cx="5611745" cy="10565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113792" numCol="1" spcCol="1270" anchor="ctr" anchorCtr="0">
              <a:noAutofit/>
            </a:bodyPr>
            <a:lstStyle/>
            <a:p>
              <a:pPr lvl="0" algn="ctr" defTabSz="7112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spc="-5" dirty="0">
                  <a:solidFill>
                    <a:schemeClr val="tx1"/>
                  </a:solidFill>
                  <a:cs typeface="Calibri"/>
                </a:rPr>
                <a:t>Организация </a:t>
              </a:r>
              <a:r>
                <a:rPr lang="ru-RU" sz="1400" dirty="0">
                  <a:solidFill>
                    <a:schemeClr val="tx1"/>
                  </a:solidFill>
                  <a:cs typeface="Calibri"/>
                </a:rPr>
                <a:t>и </a:t>
              </a:r>
              <a:r>
                <a:rPr lang="ru-RU" sz="1400" spc="-5" dirty="0">
                  <a:solidFill>
                    <a:schemeClr val="tx1"/>
                  </a:solidFill>
                  <a:cs typeface="Calibri"/>
                </a:rPr>
                <a:t>проведение профильных и   результативных </a:t>
              </a:r>
              <a:r>
                <a:rPr lang="ru-RU" sz="1400" dirty="0">
                  <a:solidFill>
                    <a:schemeClr val="tx1"/>
                  </a:solidFill>
                  <a:cs typeface="Calibri"/>
                </a:rPr>
                <a:t> </a:t>
              </a:r>
              <a:r>
                <a:rPr lang="ru-RU" sz="1400" spc="-5" dirty="0">
                  <a:solidFill>
                    <a:schemeClr val="tx1"/>
                  </a:solidFill>
                  <a:cs typeface="Calibri"/>
                </a:rPr>
                <a:t>мероприятий для представителей МСП.</a:t>
              </a:r>
            </a:p>
            <a:p>
              <a:pPr lvl="0" algn="ctr" defTabSz="7112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dirty="0">
                  <a:solidFill>
                    <a:schemeClr val="tx1"/>
                  </a:solidFill>
                </a:rPr>
                <a:t>«Молодой специалист- строитель будущего»</a:t>
              </a: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7877925" y="993955"/>
            <a:ext cx="3814302" cy="1319594"/>
            <a:chOff x="5617562" y="-113624"/>
            <a:chExt cx="4858994" cy="1997666"/>
          </a:xfrm>
        </p:grpSpPr>
        <p:sp>
          <p:nvSpPr>
            <p:cNvPr id="35" name="Прямоугольник с одним скругленным углом 34"/>
            <p:cNvSpPr/>
            <p:nvPr/>
          </p:nvSpPr>
          <p:spPr>
            <a:xfrm>
              <a:off x="5623044" y="-113624"/>
              <a:ext cx="4853512" cy="1997666"/>
            </a:xfrm>
            <a:prstGeom prst="round1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TextBox 35"/>
            <p:cNvSpPr txBox="1"/>
            <p:nvPr/>
          </p:nvSpPr>
          <p:spPr>
            <a:xfrm>
              <a:off x="5617562" y="20265"/>
              <a:ext cx="4853513" cy="17298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113792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400" b="0" kern="1200" dirty="0">
                  <a:solidFill>
                    <a:schemeClr val="tx1"/>
                  </a:solidFill>
                </a:rPr>
                <a:t>Цифровизация и модернизация, создание и внедрение новых механизмов  и решений в сфере ЖКХ,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400" b="0" kern="1200" dirty="0">
                  <a:solidFill>
                    <a:schemeClr val="tx1"/>
                  </a:solidFill>
                </a:rPr>
                <a:t>в </a:t>
              </a:r>
              <a:r>
                <a:rPr lang="ru-RU" sz="1400" b="0" kern="1200" dirty="0" err="1">
                  <a:solidFill>
                    <a:schemeClr val="tx1"/>
                  </a:solidFill>
                </a:rPr>
                <a:t>т.ч</a:t>
              </a:r>
              <a:r>
                <a:rPr lang="ru-RU" sz="1400" b="0" kern="1200" dirty="0">
                  <a:solidFill>
                    <a:schemeClr val="tx1"/>
                  </a:solidFill>
                </a:rPr>
                <a:t>. </a:t>
              </a:r>
              <a:r>
                <a:rPr lang="ru-RU" sz="1400" dirty="0">
                  <a:solidFill>
                    <a:schemeClr val="tx1"/>
                  </a:solidFill>
                </a:rPr>
                <a:t>н</a:t>
              </a:r>
              <a:r>
                <a:rPr lang="ru-RU" sz="1400" b="0" kern="1200" dirty="0">
                  <a:solidFill>
                    <a:schemeClr val="tx1"/>
                  </a:solidFill>
                </a:rPr>
                <a:t>а новых территориях </a:t>
              </a:r>
            </a:p>
          </p:txBody>
        </p:sp>
      </p:grpSp>
      <p:sp>
        <p:nvSpPr>
          <p:cNvPr id="39" name="Скругленный прямоугольник 4"/>
          <p:cNvSpPr txBox="1"/>
          <p:nvPr/>
        </p:nvSpPr>
        <p:spPr>
          <a:xfrm>
            <a:off x="1219200" y="2466006"/>
            <a:ext cx="10109788" cy="182517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5334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00" b="1" dirty="0">
                <a:solidFill>
                  <a:schemeClr val="tx1"/>
                </a:solidFill>
                <a:latin typeface="Circe Bold" panose="020B0602020203020203"/>
              </a:rPr>
              <a:t>Формирование </a:t>
            </a:r>
            <a:r>
              <a:rPr lang="ru-RU" sz="1400" b="1" kern="1200" dirty="0">
                <a:solidFill>
                  <a:schemeClr val="tx1"/>
                </a:solidFill>
                <a:latin typeface="Circe Bold" panose="020B0602020203020203"/>
              </a:rPr>
              <a:t>единой функциональной структуры взаимодействия в сфере ЖКХ</a:t>
            </a:r>
          </a:p>
          <a:p>
            <a:pPr lvl="0" algn="ctr" defTabSz="71120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400" b="1" kern="1200" dirty="0">
                <a:solidFill>
                  <a:schemeClr val="tx1"/>
                </a:solidFill>
                <a:latin typeface="Circe Bold" panose="020B0602020203020203"/>
              </a:rPr>
              <a:t>Формирование «нового взгляда» и актуализация нормативно-правового регулирования в сфере ЖКХ  </a:t>
            </a:r>
          </a:p>
          <a:p>
            <a:pPr lvl="0" algn="ctr" defTabSz="71120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400" b="1" kern="1200" dirty="0">
                <a:solidFill>
                  <a:schemeClr val="tx1"/>
                </a:solidFill>
                <a:latin typeface="Circe Bold" panose="020B0602020203020203"/>
              </a:rPr>
              <a:t>П</a:t>
            </a:r>
            <a:r>
              <a:rPr lang="ru-RU" sz="1400" b="1" dirty="0">
                <a:solidFill>
                  <a:schemeClr val="tx1"/>
                </a:solidFill>
                <a:latin typeface="Circe Bold" panose="020B0602020203020203"/>
              </a:rPr>
              <a:t>опуляризация работы в сфере ЖКХ. Предложения по формированию условий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Circe Bold" panose="020B0602020203020203"/>
              </a:rPr>
              <a:t>Экспертная работа членов «ОПОРЫ РОССИИ» по профилю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527999" y="4496493"/>
            <a:ext cx="2230970" cy="15334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+mj-lt"/>
              </a:rPr>
              <a:t>Предложения по модернизации коммунальных сетей. Предложения современных методик и материалов</a:t>
            </a:r>
          </a:p>
        </p:txBody>
      </p:sp>
      <p:grpSp>
        <p:nvGrpSpPr>
          <p:cNvPr id="44" name="Группа 43"/>
          <p:cNvGrpSpPr/>
          <p:nvPr/>
        </p:nvGrpSpPr>
        <p:grpSpPr>
          <a:xfrm>
            <a:off x="483232" y="4487680"/>
            <a:ext cx="2668774" cy="1517189"/>
            <a:chOff x="210316" y="2138806"/>
            <a:chExt cx="3536789" cy="2460567"/>
          </a:xfrm>
        </p:grpSpPr>
        <p:sp>
          <p:nvSpPr>
            <p:cNvPr id="45" name="Прямоугольник с одним скругленным углом 44"/>
            <p:cNvSpPr/>
            <p:nvPr/>
          </p:nvSpPr>
          <p:spPr>
            <a:xfrm rot="10800000">
              <a:off x="356495" y="2138806"/>
              <a:ext cx="3390610" cy="2460567"/>
            </a:xfrm>
            <a:prstGeom prst="round1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TextBox 45"/>
            <p:cNvSpPr txBox="1"/>
            <p:nvPr/>
          </p:nvSpPr>
          <p:spPr>
            <a:xfrm>
              <a:off x="210316" y="2472712"/>
              <a:ext cx="3390610" cy="2124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113792" numCol="1" spcCol="1270" anchor="ctr" anchorCtr="0">
              <a:noAutofit/>
            </a:bodyPr>
            <a:lstStyle/>
            <a:p>
              <a:pPr algn="ctr" defTabSz="711200"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>
                  <a:solidFill>
                    <a:schemeClr val="tx1"/>
                  </a:solidFill>
                </a:rPr>
                <a:t>Настройка взаимодействия с ветвями власти РФ, профессиональными и  профильными бизнес-сообществами, ассоциациями </a:t>
              </a:r>
            </a:p>
            <a:p>
              <a:pPr lvl="0" algn="ctr" defTabSz="7112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8763000" y="4468866"/>
            <a:ext cx="2816709" cy="1569781"/>
            <a:chOff x="6139317" y="2404502"/>
            <a:chExt cx="3703922" cy="2531828"/>
          </a:xfrm>
        </p:grpSpPr>
        <p:sp>
          <p:nvSpPr>
            <p:cNvPr id="49" name="Прямоугольник с одним скругленным углом 48"/>
            <p:cNvSpPr/>
            <p:nvPr/>
          </p:nvSpPr>
          <p:spPr>
            <a:xfrm rot="5400000">
              <a:off x="6671822" y="1871997"/>
              <a:ext cx="2531828" cy="3596838"/>
            </a:xfrm>
            <a:prstGeom prst="round1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TextBox 49"/>
            <p:cNvSpPr txBox="1"/>
            <p:nvPr/>
          </p:nvSpPr>
          <p:spPr>
            <a:xfrm>
              <a:off x="6246401" y="2561928"/>
              <a:ext cx="3596838" cy="18454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400" kern="1200" dirty="0">
                  <a:solidFill>
                    <a:schemeClr val="tx1"/>
                  </a:solidFill>
                </a:rPr>
                <a:t> </a:t>
              </a:r>
              <a:r>
                <a:rPr lang="ru-RU" sz="1400" b="0" kern="1200" dirty="0">
                  <a:solidFill>
                    <a:schemeClr val="tx1"/>
                  </a:solidFill>
                </a:rPr>
                <a:t>Мотивация совместной работы участников структуры ЖКХ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400" kern="1200" dirty="0">
                  <a:solidFill>
                    <a:schemeClr val="tx1"/>
                  </a:solidFill>
                </a:rPr>
                <a:t>Формирование высокой инвестиционной привлекательности сферы ЖКХ </a:t>
              </a:r>
            </a:p>
          </p:txBody>
        </p:sp>
      </p:grpSp>
      <p:sp>
        <p:nvSpPr>
          <p:cNvPr id="51" name="Прямоугольник 50"/>
          <p:cNvSpPr/>
          <p:nvPr/>
        </p:nvSpPr>
        <p:spPr>
          <a:xfrm>
            <a:off x="4430198" y="993955"/>
            <a:ext cx="3283743" cy="1292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7160" marR="135890" indent="-1270" algn="ctr">
              <a:lnSpc>
                <a:spcPct val="100000"/>
              </a:lnSpc>
              <a:spcBef>
                <a:spcPts val="105"/>
              </a:spcBef>
            </a:pPr>
            <a:r>
              <a:rPr lang="ru-RU" sz="1400" spc="-10" dirty="0">
                <a:solidFill>
                  <a:schemeClr val="tx1"/>
                </a:solidFill>
                <a:cs typeface="Calibri"/>
              </a:rPr>
              <a:t>Законотворческая инициатива, </a:t>
            </a:r>
            <a:r>
              <a:rPr lang="ru-RU" sz="1400" spc="-5" dirty="0">
                <a:solidFill>
                  <a:schemeClr val="tx1"/>
                </a:solidFill>
                <a:cs typeface="Calibri"/>
              </a:rPr>
              <a:t>рассмотрение</a:t>
            </a:r>
            <a:r>
              <a:rPr lang="ru-RU" sz="1400" spc="-25" dirty="0">
                <a:solidFill>
                  <a:schemeClr val="tx1"/>
                </a:solidFill>
                <a:cs typeface="Calibri"/>
              </a:rPr>
              <a:t> </a:t>
            </a:r>
            <a:r>
              <a:rPr lang="ru-RU" sz="1400" spc="-5" dirty="0">
                <a:solidFill>
                  <a:schemeClr val="tx1"/>
                </a:solidFill>
                <a:cs typeface="Calibri"/>
              </a:rPr>
              <a:t>предложений, мнений, учет особенностей развития регионов и их профиль</a:t>
            </a:r>
            <a:endParaRPr lang="ru-RU" sz="1600" dirty="0">
              <a:solidFill>
                <a:schemeClr val="tx1"/>
              </a:solidFill>
              <a:latin typeface="Circe Bold" panose="020B0602020203020203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186216" y="4505220"/>
            <a:ext cx="2230970" cy="15334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+mj-lt"/>
              </a:rPr>
              <a:t>Повышение эффективности управления МКД, комплексами ИЖС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692" y="286025"/>
            <a:ext cx="11033659" cy="553998"/>
          </a:xfrm>
        </p:spPr>
        <p:txBody>
          <a:bodyPr/>
          <a:lstStyle/>
          <a:p>
            <a:r>
              <a:rPr lang="ru-RU" sz="3600" dirty="0"/>
              <a:t>Дорожная карта на 2024 г., с прогнозом на 2025-2027 гг.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1354" y="1470632"/>
            <a:ext cx="7904446" cy="4567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Привлечение экспертов, участников сферы ЖКХ и создание профессионального сообществ.</a:t>
            </a:r>
          </a:p>
          <a:p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marR="5080">
              <a:spcBef>
                <a:spcPts val="105"/>
              </a:spcBef>
            </a:pPr>
            <a:r>
              <a:rPr lang="ru-RU" sz="1400" b="1" spc="-5" dirty="0">
                <a:cs typeface="Calibri"/>
              </a:rPr>
              <a:t> </a:t>
            </a:r>
            <a:r>
              <a:rPr lang="ru-RU" sz="1400" spc="-5" dirty="0">
                <a:cs typeface="Calibri"/>
              </a:rPr>
              <a:t>2</a:t>
            </a:r>
            <a:r>
              <a:rPr lang="ru-RU" sz="1400" b="1" spc="-5" dirty="0">
                <a:cs typeface="Calibri"/>
              </a:rPr>
              <a:t>. </a:t>
            </a:r>
            <a:r>
              <a:rPr lang="ru-RU" sz="1400" spc="-5" dirty="0">
                <a:cs typeface="Calibri"/>
              </a:rPr>
              <a:t>Формирование плана-графика работы по направлениям </a:t>
            </a:r>
            <a:r>
              <a:rPr lang="ru-RU" sz="1400" spc="-305" dirty="0">
                <a:cs typeface="Calibri"/>
              </a:rPr>
              <a:t> </a:t>
            </a:r>
            <a:r>
              <a:rPr lang="ru-RU" sz="1400" spc="-20" dirty="0">
                <a:cs typeface="Calibri"/>
              </a:rPr>
              <a:t>д</a:t>
            </a:r>
            <a:r>
              <a:rPr lang="ru-RU" sz="1400" dirty="0">
                <a:cs typeface="Calibri"/>
              </a:rPr>
              <a:t>е</a:t>
            </a:r>
            <a:r>
              <a:rPr lang="ru-RU" sz="1400" spc="-10" dirty="0">
                <a:cs typeface="Calibri"/>
              </a:rPr>
              <a:t>я</a:t>
            </a:r>
            <a:r>
              <a:rPr lang="ru-RU" sz="1400" spc="-20" dirty="0">
                <a:cs typeface="Calibri"/>
              </a:rPr>
              <a:t>т</a:t>
            </a:r>
            <a:r>
              <a:rPr lang="ru-RU" sz="1400" spc="-30" dirty="0">
                <a:cs typeface="Calibri"/>
              </a:rPr>
              <a:t>е</a:t>
            </a:r>
            <a:r>
              <a:rPr lang="ru-RU" sz="1400" spc="-5" dirty="0">
                <a:cs typeface="Calibri"/>
              </a:rPr>
              <a:t>ль</a:t>
            </a:r>
            <a:r>
              <a:rPr lang="ru-RU" sz="1400" spc="5" dirty="0">
                <a:cs typeface="Calibri"/>
              </a:rPr>
              <a:t>н</a:t>
            </a:r>
            <a:r>
              <a:rPr lang="ru-RU" sz="1400" spc="-5" dirty="0">
                <a:cs typeface="Calibri"/>
              </a:rPr>
              <a:t>ос</a:t>
            </a:r>
            <a:r>
              <a:rPr lang="ru-RU" sz="1400" spc="-10" dirty="0">
                <a:cs typeface="Calibri"/>
              </a:rPr>
              <a:t>т</a:t>
            </a:r>
            <a:r>
              <a:rPr lang="ru-RU" sz="1400" dirty="0">
                <a:cs typeface="Calibri"/>
              </a:rPr>
              <a:t>и  </a:t>
            </a:r>
            <a:r>
              <a:rPr lang="ru-RU" sz="1400" spc="-10" dirty="0">
                <a:cs typeface="Calibri"/>
              </a:rPr>
              <a:t>Комиссии по ЖКХ</a:t>
            </a:r>
            <a:r>
              <a:rPr lang="ru-RU" sz="1400" spc="-20" dirty="0">
                <a:cs typeface="Calibri"/>
              </a:rPr>
              <a:t>, в соответствии с потребностями </a:t>
            </a:r>
            <a:r>
              <a:rPr lang="ru-RU" sz="1400" dirty="0">
                <a:cs typeface="Calibri"/>
              </a:rPr>
              <a:t>п</a:t>
            </a:r>
            <a:r>
              <a:rPr lang="ru-RU" sz="1400" spc="-10" dirty="0">
                <a:cs typeface="Calibri"/>
              </a:rPr>
              <a:t>р</a:t>
            </a:r>
            <a:r>
              <a:rPr lang="ru-RU" sz="1400" spc="-5" dirty="0">
                <a:cs typeface="Calibri"/>
              </a:rPr>
              <a:t>ог</a:t>
            </a:r>
            <a:r>
              <a:rPr lang="ru-RU" sz="1400" spc="-15" dirty="0">
                <a:cs typeface="Calibri"/>
              </a:rPr>
              <a:t>р</a:t>
            </a:r>
            <a:r>
              <a:rPr lang="ru-RU" sz="1400" dirty="0">
                <a:cs typeface="Calibri"/>
              </a:rPr>
              <a:t>а</a:t>
            </a:r>
            <a:r>
              <a:rPr lang="ru-RU" sz="1400" spc="-5" dirty="0">
                <a:cs typeface="Calibri"/>
              </a:rPr>
              <a:t>ммы  развития </a:t>
            </a:r>
            <a:r>
              <a:rPr lang="ru-RU" sz="1400" dirty="0">
                <a:cs typeface="Calibri"/>
              </a:rPr>
              <a:t> </a:t>
            </a:r>
            <a:r>
              <a:rPr lang="ru-RU" sz="1400" spc="-5" dirty="0">
                <a:cs typeface="Calibri"/>
              </a:rPr>
              <a:t>отрасли, в разрезе работы на 2024 г.:</a:t>
            </a:r>
            <a:endParaRPr lang="ru-RU" sz="1400" dirty="0">
              <a:cs typeface="Calibri"/>
            </a:endParaRPr>
          </a:p>
          <a:p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Управление МКД и ИЖС</a:t>
            </a:r>
            <a:r>
              <a:rPr lang="ru-RU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Система управления МКД и комплексов ИЖС. Надзор и контроль; ГИС.ЖКХ</a:t>
            </a:r>
          </a:p>
          <a:p>
            <a:endParaRPr lang="ru-RU" sz="1400" b="1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Кадры: 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Актуализация данных по кадровым потребностям отрасли, представителей МСП в разных регионах; Проработка программ обучения рабочих и специалистов, с учетом требований работодателей; Трудоустройство на предприятия МСП</a:t>
            </a:r>
          </a:p>
          <a:p>
            <a:pPr>
              <a:spcBef>
                <a:spcPts val="1200"/>
              </a:spcBef>
            </a:pPr>
            <a:r>
              <a:rPr lang="ru-RU" sz="1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Капитальный ремонт: 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Ускоренная замена лифтового оборудования; Разработка механизма и регламента взаимодействия между участниками в сфере капитального ремонта при выполнении различных видов работ; Защита подрядчиков.</a:t>
            </a:r>
          </a:p>
          <a:p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3. Работа в круглых столах, экспертных рабочих группах по тематикам и узким вопросам, возможно проведение обучающих семинаров: 2024 г. – 6 регионов, 2025 -2027 гг. – 20 регионов.</a:t>
            </a:r>
          </a:p>
          <a:p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4.  Уже реализуемые мероприятия по популяризации в сфере ЖКХ,  решение кадрового вопроса в регионах:</a:t>
            </a:r>
          </a:p>
          <a:p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    - Участие представителей МСП в Форумах:  «Молодой специалист- Строитель будущего».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1663962"/>
            <a:ext cx="3168461" cy="3939540"/>
          </a:xfrm>
          <a:prstGeom prst="rect">
            <a:avLst/>
          </a:prstGeom>
          <a:noFill/>
          <a:ln w="69850">
            <a:gradFill>
              <a:gsLst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Выработка экспертных мнений, решений, предложений.</a:t>
            </a:r>
          </a:p>
          <a:p>
            <a:pPr>
              <a:lnSpc>
                <a:spcPts val="1500"/>
              </a:lnSpc>
            </a:pP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рекомендаций по методикам, стандартам, механизмам реализации поставленных целей и задач</a:t>
            </a:r>
          </a:p>
          <a:p>
            <a:pPr>
              <a:lnSpc>
                <a:spcPts val="1500"/>
              </a:lnSpc>
            </a:pP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ts val="1500"/>
              </a:lnSpc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Помощь в формировании итоговых документов по целям, задачам, с учетом мнения участников отрасли</a:t>
            </a:r>
          </a:p>
          <a:p>
            <a:pPr>
              <a:lnSpc>
                <a:spcPts val="1500"/>
              </a:lnSpc>
            </a:pP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>
              <a:lnSpc>
                <a:spcPts val="1500"/>
              </a:lnSpc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Подготовка рекомендаций законодательной инициативы</a:t>
            </a:r>
          </a:p>
          <a:p>
            <a:pPr lvl="0">
              <a:lnSpc>
                <a:spcPts val="1500"/>
              </a:lnSpc>
            </a:pP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>
              <a:lnSpc>
                <a:spcPts val="1500"/>
              </a:lnSpc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Согласование с профильными ведомствами </a:t>
            </a:r>
          </a:p>
          <a:p>
            <a:pPr lvl="0">
              <a:lnSpc>
                <a:spcPts val="1500"/>
              </a:lnSpc>
            </a:pP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>
              <a:lnSpc>
                <a:spcPts val="1500"/>
              </a:lnSpc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Сопровождение, мониторинг  принимаемых решений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7919947" y="1031994"/>
            <a:ext cx="3662082" cy="253102"/>
            <a:chOff x="3596666" y="1564163"/>
            <a:chExt cx="3650735" cy="423883"/>
          </a:xfrm>
        </p:grpSpPr>
        <p:sp>
          <p:nvSpPr>
            <p:cNvPr id="6" name="Шеврон 5"/>
            <p:cNvSpPr/>
            <p:nvPr/>
          </p:nvSpPr>
          <p:spPr>
            <a:xfrm>
              <a:off x="3596666" y="1564163"/>
              <a:ext cx="3650735" cy="404586"/>
            </a:xfrm>
            <a:prstGeom prst="chevron">
              <a:avLst>
                <a:gd name="adj" fmla="val 25000"/>
              </a:avLst>
            </a:prstGeom>
            <a:solidFill>
              <a:schemeClr val="accent1"/>
            </a:solidFill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Шеврон 4"/>
            <p:cNvSpPr txBox="1"/>
            <p:nvPr/>
          </p:nvSpPr>
          <p:spPr>
            <a:xfrm>
              <a:off x="3697813" y="1583460"/>
              <a:ext cx="3448442" cy="4045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165100" rIns="82550" bIns="165100" numCol="1" spcCol="1270" rtlCol="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kern="1200" noProof="0" dirty="0">
                  <a:effectLst>
                    <a:outerShdw blurRad="50800" dist="38100" dir="2700000" algn="tl" rotWithShape="0">
                      <a:schemeClr val="tx1">
                        <a:alpha val="50000"/>
                      </a:schemeClr>
                    </a:outerShdw>
                  </a:effectLst>
                  <a:latin typeface="+mj-lt"/>
                </a:rPr>
                <a:t> 2026-2027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4048492" y="1028415"/>
            <a:ext cx="3696953" cy="245157"/>
            <a:chOff x="7087043" y="1753206"/>
            <a:chExt cx="3650735" cy="425858"/>
          </a:xfrm>
        </p:grpSpPr>
        <p:sp>
          <p:nvSpPr>
            <p:cNvPr id="9" name="Шеврон 8"/>
            <p:cNvSpPr/>
            <p:nvPr/>
          </p:nvSpPr>
          <p:spPr>
            <a:xfrm>
              <a:off x="7087043" y="1753206"/>
              <a:ext cx="3650735" cy="404586"/>
            </a:xfrm>
            <a:prstGeom prst="chevron">
              <a:avLst>
                <a:gd name="adj" fmla="val 25000"/>
              </a:avLst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Шеврон 4"/>
            <p:cNvSpPr txBox="1"/>
            <p:nvPr/>
          </p:nvSpPr>
          <p:spPr>
            <a:xfrm>
              <a:off x="7263465" y="1774478"/>
              <a:ext cx="3448442" cy="4045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165100" rIns="82550" bIns="165100" numCol="1" spcCol="1270" rtlCol="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kern="1200" noProof="0" dirty="0">
                  <a:effectLst>
                    <a:outerShdw blurRad="50800" dist="38100" dir="2700000" algn="tl" rotWithShape="0">
                      <a:schemeClr val="tx1">
                        <a:alpha val="50000"/>
                      </a:schemeClr>
                    </a:outerShdw>
                  </a:effectLst>
                  <a:latin typeface="+mj-lt"/>
                </a:rPr>
                <a:t>2025</a:t>
              </a: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441247" y="1012326"/>
            <a:ext cx="3435119" cy="273751"/>
            <a:chOff x="3621451" y="1796423"/>
            <a:chExt cx="3650735" cy="404585"/>
          </a:xfrm>
        </p:grpSpPr>
        <p:sp>
          <p:nvSpPr>
            <p:cNvPr id="13" name="Шеврон 12"/>
            <p:cNvSpPr/>
            <p:nvPr/>
          </p:nvSpPr>
          <p:spPr>
            <a:xfrm>
              <a:off x="3621451" y="1796423"/>
              <a:ext cx="3650735" cy="391777"/>
            </a:xfrm>
            <a:prstGeom prst="chevron">
              <a:avLst>
                <a:gd name="adj" fmla="val 25000"/>
              </a:avLst>
            </a:prstGeom>
            <a:solidFill>
              <a:schemeClr val="accent1"/>
            </a:solidFill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Шеврон 4"/>
            <p:cNvSpPr txBox="1"/>
            <p:nvPr/>
          </p:nvSpPr>
          <p:spPr>
            <a:xfrm>
              <a:off x="3738401" y="1796423"/>
              <a:ext cx="3448441" cy="4045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165100" rIns="82550" bIns="165100" numCol="1" spcCol="1270" rtlCol="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kern="1200" noProof="0" dirty="0">
                  <a:effectLst>
                    <a:outerShdw blurRad="50800" dist="38100" dir="2700000" algn="tl" rotWithShape="0">
                      <a:schemeClr val="tx1">
                        <a:alpha val="50000"/>
                      </a:schemeClr>
                    </a:outerShdw>
                  </a:effectLst>
                  <a:latin typeface="+mj-lt"/>
                </a:rPr>
                <a:t> 2024</a:t>
              </a:r>
            </a:p>
          </p:txBody>
        </p:sp>
      </p:grpSp>
      <p:sp>
        <p:nvSpPr>
          <p:cNvPr id="19" name="object 5"/>
          <p:cNvSpPr txBox="1"/>
          <p:nvPr/>
        </p:nvSpPr>
        <p:spPr>
          <a:xfrm>
            <a:off x="717739" y="1515454"/>
            <a:ext cx="670560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20650">
              <a:lnSpc>
                <a:spcPct val="100000"/>
              </a:lnSpc>
              <a:spcBef>
                <a:spcPts val="105"/>
              </a:spcBef>
            </a:pPr>
            <a:r>
              <a:rPr sz="1400" dirty="0" err="1">
                <a:latin typeface="Calibri"/>
                <a:cs typeface="Calibri"/>
              </a:rPr>
              <a:t>Ф</a:t>
            </a:r>
            <a:r>
              <a:rPr sz="1400" spc="-5" dirty="0" err="1">
                <a:latin typeface="Calibri"/>
                <a:cs typeface="Calibri"/>
              </a:rPr>
              <a:t>орм</a:t>
            </a:r>
            <a:r>
              <a:rPr sz="1400" spc="-10" dirty="0" err="1">
                <a:latin typeface="Calibri"/>
                <a:cs typeface="Calibri"/>
              </a:rPr>
              <a:t>ир</a:t>
            </a:r>
            <a:r>
              <a:rPr sz="1400" spc="-5" dirty="0" err="1">
                <a:latin typeface="Calibri"/>
                <a:cs typeface="Calibri"/>
              </a:rPr>
              <a:t>ова</a:t>
            </a:r>
            <a:r>
              <a:rPr sz="1400" spc="5" dirty="0" err="1">
                <a:latin typeface="Calibri"/>
                <a:cs typeface="Calibri"/>
              </a:rPr>
              <a:t>н</a:t>
            </a:r>
            <a:r>
              <a:rPr sz="1400" dirty="0" err="1">
                <a:latin typeface="Calibri"/>
                <a:cs typeface="Calibri"/>
              </a:rPr>
              <a:t>ие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lang="ru-RU" sz="1400" spc="-10" dirty="0">
                <a:latin typeface="Calibri"/>
                <a:cs typeface="Calibri"/>
              </a:rPr>
              <a:t>состава Комиссии по ЖКХ </a:t>
            </a:r>
            <a:r>
              <a:rPr sz="1400" dirty="0" err="1">
                <a:latin typeface="Calibri"/>
                <a:cs typeface="Calibri"/>
              </a:rPr>
              <a:t>из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числа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членов </a:t>
            </a:r>
            <a:r>
              <a:rPr sz="1400" spc="-5" dirty="0">
                <a:latin typeface="Calibri"/>
                <a:cs typeface="Calibri"/>
              </a:rPr>
              <a:t>«ОПОРЫ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РОССИИ»</a:t>
            </a:r>
            <a:endParaRPr sz="1400" dirty="0">
              <a:latin typeface="Calibri"/>
              <a:cs typeface="Calibri"/>
            </a:endParaRPr>
          </a:p>
        </p:txBody>
      </p:sp>
      <p:grpSp>
        <p:nvGrpSpPr>
          <p:cNvPr id="21" name="object 3"/>
          <p:cNvGrpSpPr/>
          <p:nvPr/>
        </p:nvGrpSpPr>
        <p:grpSpPr>
          <a:xfrm>
            <a:off x="0" y="6022346"/>
            <a:ext cx="12189714" cy="805434"/>
            <a:chOff x="105664" y="6348481"/>
            <a:chExt cx="12189714" cy="805434"/>
          </a:xfrm>
        </p:grpSpPr>
        <p:pic>
          <p:nvPicPr>
            <p:cNvPr id="22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5664" y="6348481"/>
              <a:ext cx="12189714" cy="805434"/>
            </a:xfrm>
            <a:prstGeom prst="rect">
              <a:avLst/>
            </a:prstGeom>
          </p:spPr>
        </p:pic>
        <p:pic>
          <p:nvPicPr>
            <p:cNvPr id="23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54464" y="6376116"/>
              <a:ext cx="2135124" cy="4023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4361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608</Words>
  <Application>Microsoft Office PowerPoint</Application>
  <PresentationFormat>Широкоэкранный</PresentationFormat>
  <Paragraphs>70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 MT</vt:lpstr>
      <vt:lpstr>Calibri</vt:lpstr>
      <vt:lpstr>Calibri Light</vt:lpstr>
      <vt:lpstr>Circe Bold</vt:lpstr>
      <vt:lpstr>Office Theme</vt:lpstr>
      <vt:lpstr>Презентация PowerPoint</vt:lpstr>
      <vt:lpstr>Председатель Комиссии</vt:lpstr>
      <vt:lpstr>Основные вопросы отрасли ЖКХ ,  для проработки в Комиссии по ЖКХ</vt:lpstr>
      <vt:lpstr>Цели и задачи Комиссии по ЖКХ</vt:lpstr>
      <vt:lpstr>Дорожная карта на 2024 г., с прогнозом на 2025-2027 гг.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Евгений Борисович</dc:creator>
  <cp:lastModifiedBy>Реут Екатерина</cp:lastModifiedBy>
  <cp:revision>18</cp:revision>
  <dcterms:created xsi:type="dcterms:W3CDTF">2023-09-25T10:10:39Z</dcterms:created>
  <dcterms:modified xsi:type="dcterms:W3CDTF">2024-01-26T13:46:44Z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2023-09-21T00:00:00Z</vt:filetime>
  </property>
  <property fmtid="{D5CDD505-2E9C-101B-9397-08002B2CF9AE}" pid="3" name="Creator">
    <vt:lpwstr>Microsoft® PowerPoint® 2021</vt:lpwstr>
  </property>
  <property fmtid="{D5CDD505-2E9C-101B-9397-08002B2CF9AE}" pid="4" name="LastSaved">
    <vt:filetime>2023-09-25T00:00:00Z</vt:filetime>
  </property>
</Properties>
</file>