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6" r:id="rId3"/>
    <p:sldId id="258" r:id="rId4"/>
    <p:sldId id="263" r:id="rId5"/>
    <p:sldId id="262" r:id="rId6"/>
    <p:sldId id="264" r:id="rId7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2CC904-3B67-4A68-BED9-E7D83BAE8752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66D25B-0DAB-4504-914A-459A4A37FE9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8E9E65-EC1F-49BE-BB6F-0AE11B52AAC6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776435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543292" cy="634082"/>
          </a:xfrm>
        </p:spPr>
        <p:txBody>
          <a:bodyPr>
            <a:normAutofit/>
          </a:bodyPr>
          <a:lstStyle>
            <a:lvl1pPr algn="l"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EE676-66B4-4E2B-AE2F-91BEAA22A84B}" type="datetime1">
              <a:rPr lang="ru-RU" smtClean="0"/>
              <a:pPr/>
              <a:t>26.04.2019</a:t>
            </a:fld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F13AC6-A09E-41B0-9234-A685F8879526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Picture 3" descr="C:\Users\1\Desktop\image001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2420" y="490230"/>
            <a:ext cx="440255" cy="355909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 userDrawn="1"/>
        </p:nvSpPr>
        <p:spPr>
          <a:xfrm>
            <a:off x="273610" y="980728"/>
            <a:ext cx="8546863" cy="45719"/>
          </a:xfrm>
          <a:prstGeom prst="rect">
            <a:avLst/>
          </a:prstGeom>
          <a:solidFill>
            <a:schemeClr val="accent1">
              <a:lumMod val="75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145152" tIns="72576" rIns="145152" bIns="7257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ru-RU" sz="1800"/>
          </a:p>
        </p:txBody>
      </p:sp>
    </p:spTree>
    <p:extLst>
      <p:ext uri="{BB962C8B-B14F-4D97-AF65-F5344CB8AC3E}">
        <p14:creationId xmlns:p14="http://schemas.microsoft.com/office/powerpoint/2010/main" xmlns="" val="4738192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3B4EB-3658-4E67-A86C-84338A0A300A}" type="datetimeFigureOut">
              <a:rPr lang="ru-RU" smtClean="0"/>
              <a:pPr/>
              <a:t>26.04.2019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771D0-25B1-4DAB-965C-7B7948144F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Презентация НП,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2" cy="51435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-32" y="2492896"/>
            <a:ext cx="89644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Комитет </a:t>
            </a:r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по развитию предпринимательства </a:t>
            </a:r>
          </a:p>
          <a:p>
            <a:pPr algn="ctr"/>
            <a:r>
              <a:rPr lang="ru-RU" sz="3600" dirty="0" smtClean="0">
                <a:solidFill>
                  <a:schemeClr val="tx2"/>
                </a:solidFill>
              </a:rPr>
              <a:t>в муниципальных образованиях</a:t>
            </a: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000364" y="6000768"/>
            <a:ext cx="2771800" cy="33855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algn="ctr"/>
            <a:r>
              <a:rPr lang="ru-RU" sz="1600" dirty="0" smtClean="0">
                <a:solidFill>
                  <a:srgbClr val="002060"/>
                </a:solidFill>
                <a:ea typeface="Tahoma" panose="020B0604030504040204" pitchFamily="34" charset="0"/>
                <a:cs typeface="Tahoma" panose="020B0604030504040204" pitchFamily="34" charset="0"/>
              </a:rPr>
              <a:t>Москва  2019</a:t>
            </a:r>
            <a:endParaRPr lang="ru-RU" sz="1600" dirty="0">
              <a:solidFill>
                <a:srgbClr val="002060"/>
              </a:solidFill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резентация НП, коп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22" cy="5143512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857232"/>
            <a:ext cx="4176464" cy="4333270"/>
          </a:xfrm>
        </p:spPr>
        <p:txBody>
          <a:bodyPr/>
          <a:lstStyle/>
          <a:p>
            <a:pPr algn="ctr"/>
            <a:r>
              <a:rPr lang="ru-RU" sz="2400" dirty="0" smtClean="0"/>
              <a:t>ПРОФЕССИОНАЛЬНАЯ </a:t>
            </a:r>
            <a:r>
              <a:rPr lang="ru-RU" sz="2400" dirty="0"/>
              <a:t>ДЕЯТЕЛЬНОСТЬ</a:t>
            </a:r>
            <a:r>
              <a:rPr lang="ru-RU" sz="2400" dirty="0" smtClean="0"/>
              <a:t>:</a:t>
            </a:r>
            <a:br>
              <a:rPr lang="ru-RU" sz="2400" dirty="0" smtClean="0"/>
            </a:br>
            <a:r>
              <a:rPr lang="ru-RU" sz="3200" dirty="0"/>
              <a:t/>
            </a:r>
            <a:br>
              <a:rPr lang="ru-RU" sz="3200" dirty="0"/>
            </a:br>
            <a:r>
              <a:rPr lang="ru-RU" sz="3200" dirty="0"/>
              <a:t> </a:t>
            </a:r>
            <a:r>
              <a:rPr lang="ru-RU" sz="2000" dirty="0"/>
              <a:t>Трудовую деятельность начал </a:t>
            </a:r>
            <a:r>
              <a:rPr lang="ru-RU" sz="2000" dirty="0" smtClean="0"/>
              <a:t>                   в </a:t>
            </a:r>
            <a:r>
              <a:rPr lang="ru-RU" sz="2000" dirty="0"/>
              <a:t>2003 </a:t>
            </a:r>
            <a:r>
              <a:rPr lang="ru-RU" sz="2000" dirty="0" smtClean="0"/>
              <a:t>году.</a:t>
            </a:r>
            <a:br>
              <a:rPr lang="ru-RU" sz="2000" dirty="0" smtClean="0"/>
            </a:br>
            <a:r>
              <a:rPr lang="ru-RU" sz="2000" dirty="0" smtClean="0"/>
              <a:t>Руководил </a:t>
            </a:r>
            <a:r>
              <a:rPr lang="ru-RU" sz="2000" dirty="0"/>
              <a:t>крымскими предприятиями в отраслях строительства, автотранспорта и рекреации</a:t>
            </a:r>
            <a:r>
              <a:rPr lang="ru-RU" sz="2000" dirty="0" smtClean="0"/>
              <a:t>.</a:t>
            </a:r>
            <a:br>
              <a:rPr lang="ru-RU" sz="2000" dirty="0" smtClean="0"/>
            </a:br>
            <a:r>
              <a:rPr lang="ru-RU" sz="2000" dirty="0"/>
              <a:t/>
            </a:r>
            <a:br>
              <a:rPr lang="ru-RU" sz="2000" dirty="0"/>
            </a:br>
            <a:r>
              <a:rPr lang="ru-RU" sz="2000" dirty="0" smtClean="0"/>
              <a:t>Депутат Симферопольского городского совета 3-х созывов</a:t>
            </a:r>
            <a:r>
              <a:rPr lang="ru-RU" sz="2400" dirty="0" smtClean="0"/>
              <a:t>. </a:t>
            </a:r>
            <a:endParaRPr lang="ru-RU" sz="24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23928" y="808212"/>
            <a:ext cx="4464496" cy="61926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>
                <a:solidFill>
                  <a:schemeClr val="tx2"/>
                </a:solidFill>
                <a:latin typeface="+mj-lt"/>
              </a:rPr>
              <a:t>ДЕЯТЕЛЬНОСТЬ </a:t>
            </a:r>
            <a:endParaRPr lang="ru-RU" sz="2400" dirty="0" smtClean="0">
              <a:solidFill>
                <a:schemeClr val="tx2"/>
              </a:solidFill>
              <a:latin typeface="+mj-lt"/>
            </a:endParaRPr>
          </a:p>
          <a:p>
            <a:pPr algn="ctr"/>
            <a:r>
              <a:rPr lang="ru-RU" sz="2400" dirty="0" smtClean="0">
                <a:solidFill>
                  <a:schemeClr val="tx2"/>
                </a:solidFill>
                <a:latin typeface="+mj-lt"/>
              </a:rPr>
              <a:t>В </a:t>
            </a:r>
            <a:r>
              <a:rPr lang="ru-RU" sz="2400" dirty="0">
                <a:solidFill>
                  <a:schemeClr val="tx2"/>
                </a:solidFill>
                <a:latin typeface="+mj-lt"/>
              </a:rPr>
              <a:t>«ОПОРЕ РОССИИ</a:t>
            </a:r>
            <a:r>
              <a:rPr lang="ru-RU" sz="2400" dirty="0" smtClean="0">
                <a:solidFill>
                  <a:schemeClr val="tx2"/>
                </a:solidFill>
                <a:latin typeface="+mj-lt"/>
              </a:rPr>
              <a:t>»:</a:t>
            </a:r>
          </a:p>
          <a:p>
            <a:pPr algn="ctr"/>
            <a:endParaRPr lang="ru-RU" dirty="0">
              <a:solidFill>
                <a:schemeClr val="tx2"/>
              </a:solidFill>
              <a:latin typeface="+mj-lt"/>
            </a:endParaRP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2"/>
                </a:solidFill>
                <a:latin typeface="+mj-lt"/>
              </a:rPr>
              <a:t>С 2015 года – член Правления Общероссийской общественной организации малого и среднего </a:t>
            </a:r>
            <a:r>
              <a:rPr lang="ru-RU" dirty="0" smtClean="0">
                <a:solidFill>
                  <a:schemeClr val="tx2"/>
                </a:solidFill>
                <a:latin typeface="+mj-lt"/>
              </a:rPr>
              <a:t>предпринимательства</a:t>
            </a:r>
          </a:p>
          <a:p>
            <a:pPr algn="ctr"/>
            <a:r>
              <a:rPr lang="ru-RU" dirty="0" smtClean="0">
                <a:solidFill>
                  <a:schemeClr val="tx2"/>
                </a:solidFill>
                <a:latin typeface="+mj-lt"/>
              </a:rPr>
              <a:t> </a:t>
            </a:r>
            <a:r>
              <a:rPr lang="ru-RU" dirty="0">
                <a:solidFill>
                  <a:schemeClr val="tx2"/>
                </a:solidFill>
                <a:latin typeface="+mj-lt"/>
              </a:rPr>
              <a:t>«ОПОРА </a:t>
            </a:r>
            <a:r>
              <a:rPr lang="ru-RU" dirty="0" smtClean="0">
                <a:solidFill>
                  <a:schemeClr val="tx2"/>
                </a:solidFill>
                <a:latin typeface="+mj-lt"/>
              </a:rPr>
              <a:t>РОССИИ»;</a:t>
            </a:r>
            <a:endParaRPr lang="ru-RU" dirty="0">
              <a:solidFill>
                <a:schemeClr val="tx2"/>
              </a:solidFill>
              <a:latin typeface="+mj-lt"/>
            </a:endParaRPr>
          </a:p>
          <a:p>
            <a:pPr algn="ctr"/>
            <a:endParaRPr lang="ru-RU" dirty="0">
              <a:solidFill>
                <a:schemeClr val="tx2"/>
              </a:solidFill>
              <a:latin typeface="+mj-lt"/>
            </a:endParaRP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2"/>
                </a:solidFill>
                <a:latin typeface="+mj-lt"/>
              </a:rPr>
              <a:t>С 2016 года – председатель Крымского республиканского отделения Общероссийской общественной организации малого и среднего предпринимательства «ОПОРА </a:t>
            </a:r>
            <a:r>
              <a:rPr lang="ru-RU" dirty="0" smtClean="0">
                <a:solidFill>
                  <a:schemeClr val="tx2"/>
                </a:solidFill>
                <a:latin typeface="+mj-lt"/>
              </a:rPr>
              <a:t>РОССИИ»;</a:t>
            </a:r>
            <a:endParaRPr lang="ru-RU" dirty="0">
              <a:solidFill>
                <a:schemeClr val="tx2"/>
              </a:solidFill>
              <a:latin typeface="+mj-lt"/>
            </a:endParaRPr>
          </a:p>
          <a:p>
            <a:pPr algn="ctr"/>
            <a:endParaRPr lang="ru-RU" dirty="0">
              <a:solidFill>
                <a:schemeClr val="tx2"/>
              </a:solidFill>
              <a:latin typeface="+mj-lt"/>
            </a:endParaRPr>
          </a:p>
          <a:p>
            <a:pPr marL="285750" indent="-285750" algn="ctr">
              <a:buFont typeface="Courier New" panose="02070309020205020404" pitchFamily="49" charset="0"/>
              <a:buChar char="o"/>
            </a:pPr>
            <a:r>
              <a:rPr lang="ru-RU" dirty="0">
                <a:solidFill>
                  <a:schemeClr val="tx2"/>
                </a:solidFill>
                <a:latin typeface="+mj-lt"/>
              </a:rPr>
              <a:t>С 2018 года — член Президиума Правления Общероссийской общественной организации малого и среднего предпринимательства «ОПОРА </a:t>
            </a:r>
            <a:r>
              <a:rPr lang="ru-RU" dirty="0" smtClean="0">
                <a:solidFill>
                  <a:schemeClr val="tx2"/>
                </a:solidFill>
                <a:latin typeface="+mj-lt"/>
              </a:rPr>
              <a:t>РОССИИ».</a:t>
            </a:r>
            <a:endParaRPr lang="ru-RU" dirty="0">
              <a:solidFill>
                <a:schemeClr val="tx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9371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Презентация НП,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2" cy="514351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79612" y="1643050"/>
            <a:ext cx="7164796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pPr lvl="0"/>
            <a:r>
              <a:rPr lang="ru-RU" sz="2400" dirty="0" smtClean="0">
                <a:solidFill>
                  <a:schemeClr val="tx1"/>
                </a:solidFill>
              </a:rPr>
              <a:t>Создание максимально благоприятных условий для развития МСП в муниципальных образованиях во всех субъектах РФ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286256"/>
            <a:ext cx="788668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400" dirty="0" smtClean="0">
                <a:solidFill>
                  <a:schemeClr val="tx1"/>
                </a:solidFill>
              </a:rPr>
              <a:t>Защита и продвижение интересов бизнеса на муниципальном уровне в федеральных органах власти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3068960"/>
            <a:ext cx="8386746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solidFill>
                  <a:schemeClr val="tx1"/>
                </a:solidFill>
              </a:rPr>
              <a:t>Установление и укрепление устойчивых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межрегиональных связей предпринимателями 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различных муниципальных образований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28572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ЦЕЛИ СОЗДАНИЯ: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43608" y="4143380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43608" y="5357826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079612" y="2924944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173936" y="6401863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3</a:t>
            </a:fld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95536" y="3063260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4277706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1844824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xmlns="" val="8986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Презентация НП,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2" cy="5143512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079612" y="1214422"/>
            <a:ext cx="7635792" cy="10801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ru-RU" sz="2000" dirty="0">
              <a:solidFill>
                <a:schemeClr val="tx1"/>
              </a:solidFill>
            </a:endParaRPr>
          </a:p>
          <a:p>
            <a:pPr lvl="0"/>
            <a:r>
              <a:rPr lang="ru-RU" sz="2000" dirty="0" smtClean="0">
                <a:solidFill>
                  <a:schemeClr val="tx1"/>
                </a:solidFill>
              </a:rPr>
              <a:t>Осуществление комплекса мер по формированию, развитию и успешному функционированию субъектов МСП в муниципальных образованиях в соответствии с национальным проектом «МСП и поддержка индивидуальной предпринимательской инициативы»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71600" y="4000504"/>
            <a:ext cx="7886680" cy="9361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2000" dirty="0">
              <a:solidFill>
                <a:schemeClr val="tx1"/>
              </a:solidFill>
            </a:endParaRPr>
          </a:p>
          <a:p>
            <a:r>
              <a:rPr lang="ru-RU" sz="2000" dirty="0" smtClean="0">
                <a:solidFill>
                  <a:schemeClr val="tx1"/>
                </a:solidFill>
              </a:rPr>
              <a:t>Развитие инфраструктуры поддержки малого и среднего предпринимательства путем создания региональных и центров поддержки предпринимательства, </a:t>
            </a:r>
            <a:r>
              <a:rPr lang="ru-RU" sz="2000" dirty="0" err="1" smtClean="0">
                <a:solidFill>
                  <a:schemeClr val="tx1"/>
                </a:solidFill>
              </a:rPr>
              <a:t>бизнес-инкубаторов</a:t>
            </a:r>
            <a:r>
              <a:rPr lang="ru-RU" sz="2000" dirty="0" smtClean="0">
                <a:solidFill>
                  <a:schemeClr val="tx1"/>
                </a:solidFill>
              </a:rPr>
              <a:t>, технопарков</a:t>
            </a:r>
            <a:r>
              <a:rPr lang="ru-RU" sz="2000" dirty="0" smtClean="0"/>
              <a:t>;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971600" y="2786058"/>
            <a:ext cx="7886680" cy="1008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000" dirty="0" smtClean="0">
                <a:solidFill>
                  <a:schemeClr val="tx1"/>
                </a:solidFill>
              </a:rPr>
              <a:t>Участие в разработке и реализации государственных, региональных и муниципальных программ по развитию и поддержке малого и среднего предпринимательства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23528" y="285728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chemeClr val="bg1"/>
                </a:solidFill>
              </a:rPr>
              <a:t>ЗАДАЧИ СОЗДАНИЯ:</a:t>
            </a:r>
            <a:endParaRPr lang="ru-RU" sz="2800" dirty="0">
              <a:solidFill>
                <a:schemeClr val="bg1"/>
              </a:solidFill>
            </a:endParaRPr>
          </a:p>
        </p:txBody>
      </p:sp>
      <p:cxnSp>
        <p:nvCxnSpPr>
          <p:cNvPr id="22" name="Прямая соединительная линия 21"/>
          <p:cNvCxnSpPr/>
          <p:nvPr/>
        </p:nvCxnSpPr>
        <p:spPr>
          <a:xfrm>
            <a:off x="1091106" y="3857628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091106" y="5143512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единительная линия 26"/>
          <p:cNvCxnSpPr/>
          <p:nvPr/>
        </p:nvCxnSpPr>
        <p:spPr>
          <a:xfrm>
            <a:off x="1079612" y="2571744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173936" y="6401863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29" name="Прямоугольник 28"/>
          <p:cNvSpPr/>
          <p:nvPr/>
        </p:nvSpPr>
        <p:spPr>
          <a:xfrm>
            <a:off x="395536" y="2786058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395536" y="4063392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1500174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24036" y="5357826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 smtClean="0">
                <a:solidFill>
                  <a:srgbClr val="C00000"/>
                </a:solidFill>
              </a:rPr>
              <a:t>4</a:t>
            </a:r>
            <a:endParaRPr lang="ru-RU" sz="4800" dirty="0">
              <a:solidFill>
                <a:srgbClr val="C0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1142976" y="6429396"/>
            <a:ext cx="6552728" cy="0"/>
          </a:xfrm>
          <a:prstGeom prst="line">
            <a:avLst/>
          </a:prstGeom>
          <a:ln w="3492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/>
          <p:cNvSpPr/>
          <p:nvPr/>
        </p:nvSpPr>
        <p:spPr>
          <a:xfrm>
            <a:off x="1071538" y="5578634"/>
            <a:ext cx="778674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Участие в развитии межрегионального сотрудничества в интересах развития малого и среднего предпринимательства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98677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Презентация НП,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2" cy="5143512"/>
          </a:xfrm>
          <a:prstGeom prst="rect">
            <a:avLst/>
          </a:prstGeom>
        </p:spPr>
      </p:pic>
      <p:grpSp>
        <p:nvGrpSpPr>
          <p:cNvPr id="9" name="Группа 8"/>
          <p:cNvGrpSpPr/>
          <p:nvPr/>
        </p:nvGrpSpPr>
        <p:grpSpPr>
          <a:xfrm rot="10800000">
            <a:off x="5031431" y="785793"/>
            <a:ext cx="4112569" cy="6103245"/>
            <a:chOff x="0" y="-27383"/>
            <a:chExt cx="4112569" cy="6103245"/>
          </a:xfrm>
        </p:grpSpPr>
        <p:sp>
          <p:nvSpPr>
            <p:cNvPr id="23" name="Равнобедренный треугольник 22"/>
            <p:cNvSpPr/>
            <p:nvPr/>
          </p:nvSpPr>
          <p:spPr>
            <a:xfrm rot="5400000">
              <a:off x="-138098" y="1825195"/>
              <a:ext cx="6103245" cy="2398089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0" y="2"/>
              <a:ext cx="1763688" cy="607586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751676" y="2780928"/>
            <a:ext cx="36781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ПРИОРИТЕТНЫЕ НАПРАВЛЕНИЯ РАБОТЫ: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012160" y="6309320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971600" y="1033991"/>
            <a:ext cx="57435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Поиск и активное взаимодействие с предпринимателями, имеющими успешный опыт реализации проектов в своих муниципальных образованиях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71600" y="2440726"/>
            <a:ext cx="502916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Использование действующих и формирование новых практик развития бизнеса в муниципалитетах, с последующим масштабированием наиболее успешных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270725"/>
            <a:ext cx="50291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Формирование предложений и проектов поддержки предпринимательских инициатив в муниципалитетах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07604" y="5495054"/>
            <a:ext cx="55646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Экспертная поддержка в разрешении проблемных вопросов ведения бизнеса в муниципальных образованиях</a:t>
            </a:r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95536" y="1277310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95536" y="2706070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95536" y="4134830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3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395536" y="5492152"/>
            <a:ext cx="576064" cy="1080120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Презентация НП, копия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22" cy="5143512"/>
          </a:xfrm>
          <a:prstGeom prst="rect">
            <a:avLst/>
          </a:prstGeom>
        </p:spPr>
      </p:pic>
      <p:grpSp>
        <p:nvGrpSpPr>
          <p:cNvPr id="2" name="Группа 8"/>
          <p:cNvGrpSpPr/>
          <p:nvPr/>
        </p:nvGrpSpPr>
        <p:grpSpPr>
          <a:xfrm rot="10800000">
            <a:off x="5031432" y="785794"/>
            <a:ext cx="4112568" cy="6103244"/>
            <a:chOff x="0" y="-27384"/>
            <a:chExt cx="4112568" cy="6889039"/>
          </a:xfrm>
        </p:grpSpPr>
        <p:sp>
          <p:nvSpPr>
            <p:cNvPr id="23" name="Равнобедренный треугольник 22"/>
            <p:cNvSpPr/>
            <p:nvPr/>
          </p:nvSpPr>
          <p:spPr>
            <a:xfrm rot="5400000">
              <a:off x="-504564" y="2240868"/>
              <a:ext cx="6885384" cy="2348880"/>
            </a:xfrm>
            <a:prstGeom prst="triangle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0" y="0"/>
              <a:ext cx="1763688" cy="6861655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TextBox 21"/>
          <p:cNvSpPr txBox="1"/>
          <p:nvPr/>
        </p:nvSpPr>
        <p:spPr>
          <a:xfrm>
            <a:off x="5751676" y="2780928"/>
            <a:ext cx="36781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ОЖИДАЕМЫЕ РЕЗУЛЬТАТЫ РАБОТЫ: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7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012160" y="6309320"/>
            <a:ext cx="2844800" cy="365125"/>
          </a:xfrm>
        </p:spPr>
        <p:txBody>
          <a:bodyPr/>
          <a:lstStyle/>
          <a:p>
            <a:fld id="{68F13AC6-A09E-41B0-9234-A685F8879526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1538" y="1240681"/>
            <a:ext cx="60722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Повышение статуса и значимости МСП в муниципальных образованиях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071538" y="2192246"/>
            <a:ext cx="464347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Повышение качества и интенсивности межмуниципального взаимодействия предпринимательского сообщества</a:t>
            </a:r>
            <a:endParaRPr lang="ru-RU" sz="2000" dirty="0">
              <a:solidFill>
                <a:schemeClr val="tx2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4500570"/>
            <a:ext cx="538635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Устранение ограничений, в том </a:t>
            </a:r>
          </a:p>
          <a:p>
            <a:r>
              <a:rPr lang="ru-RU" sz="2400" dirty="0" smtClean="0"/>
              <a:t>числе  в действующем законодательстве, которые сдерживают или негативно влияют на деловой и инвестиционный климат в муниципалитетах</a:t>
            </a: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424036" y="762994"/>
            <a:ext cx="576064" cy="1237246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1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428596" y="2285992"/>
            <a:ext cx="576064" cy="2071702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2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395536" y="4572008"/>
            <a:ext cx="576064" cy="2071702"/>
          </a:xfrm>
          <a:prstGeom prst="rect">
            <a:avLst/>
          </a:prstGeom>
          <a:noFill/>
          <a:ln w="349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dirty="0">
                <a:solidFill>
                  <a:srgbClr val="C00000"/>
                </a:solidFill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194</TotalTime>
  <Words>310</Words>
  <Application>Microsoft Office PowerPoint</Application>
  <PresentationFormat>Экран (4:3)</PresentationFormat>
  <Paragraphs>58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ПРОФЕССИОНАЛЬНАЯ ДЕЯТЕЛЬНОСТЬ:   Трудовую деятельность начал                    в 2003 году. Руководил крымскими предприятиями в отраслях строительства, автотранспорта и рекреации.  Депутат Симферопольского городского совета 3-х созывов. </vt:lpstr>
      <vt:lpstr>Слайд 3</vt:lpstr>
      <vt:lpstr>Слайд 4</vt:lpstr>
      <vt:lpstr>Слайд 5</vt:lpstr>
      <vt:lpstr>Слайд 6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Anik</dc:creator>
  <cp:lastModifiedBy>RePack by Diakov</cp:lastModifiedBy>
  <cp:revision>13</cp:revision>
  <cp:lastPrinted>2019-02-21T08:19:52Z</cp:lastPrinted>
  <dcterms:created xsi:type="dcterms:W3CDTF">2019-02-20T19:40:02Z</dcterms:created>
  <dcterms:modified xsi:type="dcterms:W3CDTF">2019-04-26T09:05:39Z</dcterms:modified>
</cp:coreProperties>
</file>