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2" r:id="rId3"/>
    <p:sldId id="279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3" r:id="rId15"/>
    <p:sldId id="291" r:id="rId16"/>
    <p:sldId id="268" r:id="rId17"/>
  </p:sldIdLst>
  <p:sldSz cx="9144000" cy="6858000" type="screen4x3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833" autoAdjust="0"/>
  </p:normalViewPr>
  <p:slideViewPr>
    <p:cSldViewPr>
      <p:cViewPr>
        <p:scale>
          <a:sx n="109" d="100"/>
          <a:sy n="109" d="100"/>
        </p:scale>
        <p:origin x="-24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F818D-E22D-474C-BB71-12DAFD545D4F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AB73989-78EA-41FA-908B-988357B0B8AB}">
      <dgm:prSet phldrT="[Текст]" custT="1"/>
      <dgm:spPr/>
      <dgm:t>
        <a:bodyPr/>
        <a:lstStyle/>
        <a:p>
          <a:r>
            <a:rPr lang="ru-RU" sz="1600" dirty="0" smtClean="0"/>
            <a:t>Использование электронного документа</a:t>
          </a:r>
          <a:endParaRPr lang="ru-RU" sz="1600" dirty="0"/>
        </a:p>
      </dgm:t>
    </dgm:pt>
    <dgm:pt modelId="{6F942692-C48E-483C-AE75-5CFEDC526DE8}" type="parTrans" cxnId="{7B4B3495-CA23-40D7-9B86-D54C9E60082F}">
      <dgm:prSet/>
      <dgm:spPr/>
      <dgm:t>
        <a:bodyPr/>
        <a:lstStyle/>
        <a:p>
          <a:endParaRPr lang="ru-RU" sz="1600"/>
        </a:p>
      </dgm:t>
    </dgm:pt>
    <dgm:pt modelId="{A96CB83E-84E0-40BD-9615-8CBAACC72D9C}" type="sibTrans" cxnId="{7B4B3495-CA23-40D7-9B86-D54C9E60082F}">
      <dgm:prSet/>
      <dgm:spPr/>
      <dgm:t>
        <a:bodyPr/>
        <a:lstStyle/>
        <a:p>
          <a:endParaRPr lang="ru-RU" sz="1600"/>
        </a:p>
      </dgm:t>
    </dgm:pt>
    <dgm:pt modelId="{1BFEE124-2B56-489E-873C-ABE356B40269}">
      <dgm:prSet phldrT="[Текст]" custT="1"/>
      <dgm:spPr/>
      <dgm:t>
        <a:bodyPr/>
        <a:lstStyle/>
        <a:p>
          <a:r>
            <a:rPr lang="ru-RU" sz="1600" dirty="0" smtClean="0"/>
            <a:t>Переход на безбумажное взаимодействие  работников и работодателей (введение электронного формата трудового договора, оптимизация иных «бумажных» обязанностей работодателя)</a:t>
          </a:r>
          <a:endParaRPr lang="ru-RU" sz="1600" dirty="0"/>
        </a:p>
      </dgm:t>
    </dgm:pt>
    <dgm:pt modelId="{E356DE32-9205-4381-BADF-7F264795E0D8}" type="parTrans" cxnId="{50E1A3ED-F2C3-4556-88A8-6B86F8CB09BD}">
      <dgm:prSet/>
      <dgm:spPr/>
      <dgm:t>
        <a:bodyPr/>
        <a:lstStyle/>
        <a:p>
          <a:endParaRPr lang="ru-RU" sz="1600"/>
        </a:p>
      </dgm:t>
    </dgm:pt>
    <dgm:pt modelId="{33C24955-2761-4986-8229-51573F416CD3}" type="sibTrans" cxnId="{50E1A3ED-F2C3-4556-88A8-6B86F8CB09BD}">
      <dgm:prSet/>
      <dgm:spPr/>
      <dgm:t>
        <a:bodyPr/>
        <a:lstStyle/>
        <a:p>
          <a:endParaRPr lang="ru-RU" sz="1600"/>
        </a:p>
      </dgm:t>
    </dgm:pt>
    <dgm:pt modelId="{DC97EAF6-873D-4434-B21B-87D6D3A90D8D}">
      <dgm:prSet phldrT="[Текст]" custT="1"/>
      <dgm:spPr/>
      <dgm:t>
        <a:bodyPr/>
        <a:lstStyle/>
        <a:p>
          <a:r>
            <a:rPr lang="ru-RU" sz="1600" dirty="0" smtClean="0"/>
            <a:t>Формирование единой цифровой среды доверия, позволяющей обеспечить участников цифровой экономики средствами доверенных цифровых дистанционных коммуникаций</a:t>
          </a:r>
          <a:endParaRPr lang="ru-RU" sz="1600" dirty="0"/>
        </a:p>
      </dgm:t>
    </dgm:pt>
    <dgm:pt modelId="{4EF588B6-405E-4954-A4C4-738056AB4FDF}" type="parTrans" cxnId="{A9C35DE3-1325-46B4-9BCF-2CAB2909448B}">
      <dgm:prSet/>
      <dgm:spPr/>
      <dgm:t>
        <a:bodyPr/>
        <a:lstStyle/>
        <a:p>
          <a:endParaRPr lang="ru-RU" sz="1600"/>
        </a:p>
      </dgm:t>
    </dgm:pt>
    <dgm:pt modelId="{D0A1AE30-D4FF-4063-9227-194338385794}" type="sibTrans" cxnId="{A9C35DE3-1325-46B4-9BCF-2CAB2909448B}">
      <dgm:prSet/>
      <dgm:spPr/>
      <dgm:t>
        <a:bodyPr/>
        <a:lstStyle/>
        <a:p>
          <a:endParaRPr lang="ru-RU" sz="1600"/>
        </a:p>
      </dgm:t>
    </dgm:pt>
    <dgm:pt modelId="{5349EB17-B163-4FF9-A7B9-3DE3BF47FA62}">
      <dgm:prSet phldrT="[Текст]" custT="1"/>
      <dgm:spPr/>
      <dgm:t>
        <a:bodyPr/>
        <a:lstStyle/>
        <a:p>
          <a:r>
            <a:rPr lang="ru-RU" sz="1600" dirty="0" smtClean="0"/>
            <a:t>Возможность осуществления контрольно-надзорной деятельности (КНД) на всех этапах в электронной форме</a:t>
          </a:r>
          <a:endParaRPr lang="ru-RU" sz="1600" dirty="0"/>
        </a:p>
      </dgm:t>
    </dgm:pt>
    <dgm:pt modelId="{BB585092-A380-4E1B-A7C0-008D9146207B}" type="parTrans" cxnId="{0AAFD6EF-0A3E-4113-B9BF-29A471243371}">
      <dgm:prSet/>
      <dgm:spPr/>
      <dgm:t>
        <a:bodyPr/>
        <a:lstStyle/>
        <a:p>
          <a:endParaRPr lang="ru-RU" sz="1600"/>
        </a:p>
      </dgm:t>
    </dgm:pt>
    <dgm:pt modelId="{AA34DA3D-2AFB-42C3-933A-87999221A618}" type="sibTrans" cxnId="{0AAFD6EF-0A3E-4113-B9BF-29A471243371}">
      <dgm:prSet/>
      <dgm:spPr/>
      <dgm:t>
        <a:bodyPr/>
        <a:lstStyle/>
        <a:p>
          <a:endParaRPr lang="ru-RU" sz="1600"/>
        </a:p>
      </dgm:t>
    </dgm:pt>
    <dgm:pt modelId="{1784938A-921E-4D21-A195-CBFE925DB7B2}" type="pres">
      <dgm:prSet presAssocID="{74CF818D-E22D-474C-BB71-12DAFD545D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7E4996-717D-43D0-8151-D93C3AC940B2}" type="pres">
      <dgm:prSet presAssocID="{DAB73989-78EA-41FA-908B-988357B0B8A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97C09-A923-4F5A-812C-B34300D2917D}" type="pres">
      <dgm:prSet presAssocID="{A96CB83E-84E0-40BD-9615-8CBAACC72D9C}" presName="spacer" presStyleCnt="0"/>
      <dgm:spPr/>
    </dgm:pt>
    <dgm:pt modelId="{6EA50C37-5751-4785-99C3-49D4527F7C1F}" type="pres">
      <dgm:prSet presAssocID="{1BFEE124-2B56-489E-873C-ABE356B4026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77640-483B-4AED-9FFD-816948CD0DDE}" type="pres">
      <dgm:prSet presAssocID="{33C24955-2761-4986-8229-51573F416CD3}" presName="spacer" presStyleCnt="0"/>
      <dgm:spPr/>
    </dgm:pt>
    <dgm:pt modelId="{926D3A88-84D6-41BA-A9A9-4E49EED234E6}" type="pres">
      <dgm:prSet presAssocID="{DC97EAF6-873D-4434-B21B-87D6D3A90D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953FF-99F2-42A3-8601-BEB0026CADEC}" type="pres">
      <dgm:prSet presAssocID="{D0A1AE30-D4FF-4063-9227-194338385794}" presName="spacer" presStyleCnt="0"/>
      <dgm:spPr/>
    </dgm:pt>
    <dgm:pt modelId="{BF29C50A-B8E5-4400-85C2-946EF04DCD8D}" type="pres">
      <dgm:prSet presAssocID="{5349EB17-B163-4FF9-A7B9-3DE3BF47FA6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40E24-F64C-4A5F-878B-B75264FA7575}" type="presOf" srcId="{74CF818D-E22D-474C-BB71-12DAFD545D4F}" destId="{1784938A-921E-4D21-A195-CBFE925DB7B2}" srcOrd="0" destOrd="0" presId="urn:microsoft.com/office/officeart/2005/8/layout/vList2"/>
    <dgm:cxn modelId="{7B4B3495-CA23-40D7-9B86-D54C9E60082F}" srcId="{74CF818D-E22D-474C-BB71-12DAFD545D4F}" destId="{DAB73989-78EA-41FA-908B-988357B0B8AB}" srcOrd="0" destOrd="0" parTransId="{6F942692-C48E-483C-AE75-5CFEDC526DE8}" sibTransId="{A96CB83E-84E0-40BD-9615-8CBAACC72D9C}"/>
    <dgm:cxn modelId="{E7F01CED-42FB-4E5D-842F-ACE842357BB7}" type="presOf" srcId="{5349EB17-B163-4FF9-A7B9-3DE3BF47FA62}" destId="{BF29C50A-B8E5-4400-85C2-946EF04DCD8D}" srcOrd="0" destOrd="0" presId="urn:microsoft.com/office/officeart/2005/8/layout/vList2"/>
    <dgm:cxn modelId="{0A27A428-F647-4E36-A28F-38039B3751D7}" type="presOf" srcId="{1BFEE124-2B56-489E-873C-ABE356B40269}" destId="{6EA50C37-5751-4785-99C3-49D4527F7C1F}" srcOrd="0" destOrd="0" presId="urn:microsoft.com/office/officeart/2005/8/layout/vList2"/>
    <dgm:cxn modelId="{5EAB22AF-95A0-48D9-989C-F0DE33C91657}" type="presOf" srcId="{DC97EAF6-873D-4434-B21B-87D6D3A90D8D}" destId="{926D3A88-84D6-41BA-A9A9-4E49EED234E6}" srcOrd="0" destOrd="0" presId="urn:microsoft.com/office/officeart/2005/8/layout/vList2"/>
    <dgm:cxn modelId="{A3350B87-7844-48D3-9071-23E579A5163D}" type="presOf" srcId="{DAB73989-78EA-41FA-908B-988357B0B8AB}" destId="{667E4996-717D-43D0-8151-D93C3AC940B2}" srcOrd="0" destOrd="0" presId="urn:microsoft.com/office/officeart/2005/8/layout/vList2"/>
    <dgm:cxn modelId="{50E1A3ED-F2C3-4556-88A8-6B86F8CB09BD}" srcId="{74CF818D-E22D-474C-BB71-12DAFD545D4F}" destId="{1BFEE124-2B56-489E-873C-ABE356B40269}" srcOrd="1" destOrd="0" parTransId="{E356DE32-9205-4381-BADF-7F264795E0D8}" sibTransId="{33C24955-2761-4986-8229-51573F416CD3}"/>
    <dgm:cxn modelId="{0AAFD6EF-0A3E-4113-B9BF-29A471243371}" srcId="{74CF818D-E22D-474C-BB71-12DAFD545D4F}" destId="{5349EB17-B163-4FF9-A7B9-3DE3BF47FA62}" srcOrd="3" destOrd="0" parTransId="{BB585092-A380-4E1B-A7C0-008D9146207B}" sibTransId="{AA34DA3D-2AFB-42C3-933A-87999221A618}"/>
    <dgm:cxn modelId="{A9C35DE3-1325-46B4-9BCF-2CAB2909448B}" srcId="{74CF818D-E22D-474C-BB71-12DAFD545D4F}" destId="{DC97EAF6-873D-4434-B21B-87D6D3A90D8D}" srcOrd="2" destOrd="0" parTransId="{4EF588B6-405E-4954-A4C4-738056AB4FDF}" sibTransId="{D0A1AE30-D4FF-4063-9227-194338385794}"/>
    <dgm:cxn modelId="{125E1A89-D061-447A-84CE-2E6F124A10B4}" type="presParOf" srcId="{1784938A-921E-4D21-A195-CBFE925DB7B2}" destId="{667E4996-717D-43D0-8151-D93C3AC940B2}" srcOrd="0" destOrd="0" presId="urn:microsoft.com/office/officeart/2005/8/layout/vList2"/>
    <dgm:cxn modelId="{B2C2AFC8-F50D-46EF-8DFA-859F736D17F6}" type="presParOf" srcId="{1784938A-921E-4D21-A195-CBFE925DB7B2}" destId="{CFC97C09-A923-4F5A-812C-B34300D2917D}" srcOrd="1" destOrd="0" presId="urn:microsoft.com/office/officeart/2005/8/layout/vList2"/>
    <dgm:cxn modelId="{352E6EC8-CE95-4D18-B619-47F85A3B5F54}" type="presParOf" srcId="{1784938A-921E-4D21-A195-CBFE925DB7B2}" destId="{6EA50C37-5751-4785-99C3-49D4527F7C1F}" srcOrd="2" destOrd="0" presId="urn:microsoft.com/office/officeart/2005/8/layout/vList2"/>
    <dgm:cxn modelId="{9E0E3590-C979-456B-AADA-FFC4540C1400}" type="presParOf" srcId="{1784938A-921E-4D21-A195-CBFE925DB7B2}" destId="{14577640-483B-4AED-9FFD-816948CD0DDE}" srcOrd="3" destOrd="0" presId="urn:microsoft.com/office/officeart/2005/8/layout/vList2"/>
    <dgm:cxn modelId="{AB875087-1757-4F26-9AA9-6F376F8BBA2B}" type="presParOf" srcId="{1784938A-921E-4D21-A195-CBFE925DB7B2}" destId="{926D3A88-84D6-41BA-A9A9-4E49EED234E6}" srcOrd="4" destOrd="0" presId="urn:microsoft.com/office/officeart/2005/8/layout/vList2"/>
    <dgm:cxn modelId="{3BA46F96-2C20-428F-B75E-A1985104DF5F}" type="presParOf" srcId="{1784938A-921E-4D21-A195-CBFE925DB7B2}" destId="{702953FF-99F2-42A3-8601-BEB0026CADEC}" srcOrd="5" destOrd="0" presId="urn:microsoft.com/office/officeart/2005/8/layout/vList2"/>
    <dgm:cxn modelId="{AE8641A0-ED9B-4484-A802-291F6F086BF2}" type="presParOf" srcId="{1784938A-921E-4D21-A195-CBFE925DB7B2}" destId="{BF29C50A-B8E5-4400-85C2-946EF04DCD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6A2C14-E7F1-4CA7-AEE7-CB50FD1295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AED7BA-5991-4153-A159-4455CA8A430D}">
      <dgm:prSet phldrT="[Текст]" custT="1"/>
      <dgm:spPr/>
      <dgm:t>
        <a:bodyPr/>
        <a:lstStyle/>
        <a:p>
          <a:pPr algn="just"/>
          <a:r>
            <a:rPr lang="ru-RU" sz="1600" smtClean="0">
              <a:latin typeface="Arial Narrow" pitchFamily="34" charset="0"/>
            </a:rPr>
            <a:t>1</a:t>
          </a:r>
          <a:r>
            <a:rPr lang="ru-RU" sz="1600" smtClean="0">
              <a:latin typeface="+mn-lt"/>
            </a:rPr>
            <a:t>. Апробирована технология электронной проверки, включая технологию защищенного юридически значимого обмена электронными документами по телекоммуникационным каналам связи</a:t>
          </a:r>
          <a:endParaRPr lang="ru-RU" sz="1600" dirty="0">
            <a:latin typeface="+mn-lt"/>
          </a:endParaRPr>
        </a:p>
      </dgm:t>
    </dgm:pt>
    <dgm:pt modelId="{E48E1320-1B09-4B85-97B8-13ABCE481A33}" type="parTrans" cxnId="{28256E6A-23F7-44CD-A98B-FC469744271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 Narrow" pitchFamily="34" charset="0"/>
          </a:endParaRPr>
        </a:p>
      </dgm:t>
    </dgm:pt>
    <dgm:pt modelId="{BEF6C159-FFB0-4C15-A803-85D383940077}" type="sibTrans" cxnId="{28256E6A-23F7-44CD-A98B-FC469744271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 Narrow" pitchFamily="34" charset="0"/>
          </a:endParaRPr>
        </a:p>
      </dgm:t>
    </dgm:pt>
    <dgm:pt modelId="{143104B6-5C86-4120-A0D6-D4AF8F6E917D}">
      <dgm:prSet phldrT="[Текст]" custT="1"/>
      <dgm:spPr/>
      <dgm:t>
        <a:bodyPr/>
        <a:lstStyle/>
        <a:p>
          <a:r>
            <a:rPr lang="ru-RU" sz="1600" smtClean="0"/>
            <a:t>организована Система защищённого обмена электронными документами;</a:t>
          </a:r>
          <a:endParaRPr lang="ru-RU" sz="1600" dirty="0">
            <a:latin typeface="Arial Narrow" pitchFamily="34" charset="0"/>
          </a:endParaRPr>
        </a:p>
      </dgm:t>
    </dgm:pt>
    <dgm:pt modelId="{5A432C8B-6F9B-4A28-B4C8-17710AB8C2A0}" type="parTrans" cxnId="{19853E30-AD91-421F-B180-5A0254619E9A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 Narrow" pitchFamily="34" charset="0"/>
          </a:endParaRPr>
        </a:p>
      </dgm:t>
    </dgm:pt>
    <dgm:pt modelId="{D087F78C-9CF8-4FDC-B4C2-B0F2583F64CB}" type="sibTrans" cxnId="{19853E30-AD91-421F-B180-5A0254619E9A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 Narrow" pitchFamily="34" charset="0"/>
          </a:endParaRPr>
        </a:p>
      </dgm:t>
    </dgm:pt>
    <dgm:pt modelId="{AB2BED11-A365-466E-A719-03FDA6365E1A}">
      <dgm:prSet phldrT="[Текст]" custT="1"/>
      <dgm:spPr/>
      <dgm:t>
        <a:bodyPr/>
        <a:lstStyle/>
        <a:p>
          <a:r>
            <a:rPr lang="ru-RU" sz="1600" smtClean="0">
              <a:latin typeface="Arial Narrow" pitchFamily="34" charset="0"/>
            </a:rPr>
            <a:t>2. С</a:t>
          </a:r>
          <a:r>
            <a:rPr lang="ru-RU" sz="1600" smtClean="0"/>
            <a:t>окращен срок проведения контрольной проверки (в 2 раза)</a:t>
          </a:r>
          <a:r>
            <a:rPr lang="ru-RU" sz="1600" smtClean="0">
              <a:latin typeface="Arial Narrow" pitchFamily="34" charset="0"/>
            </a:rPr>
            <a:t> </a:t>
          </a:r>
          <a:endParaRPr lang="ru-RU" sz="1600" dirty="0">
            <a:latin typeface="Arial Narrow" pitchFamily="34" charset="0"/>
          </a:endParaRPr>
        </a:p>
      </dgm:t>
    </dgm:pt>
    <dgm:pt modelId="{D15FE45C-71C5-4C90-A2D5-E3992D05C9E4}" type="parTrans" cxnId="{936177A3-8317-46D6-87C9-2770AF59F8D6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 Narrow" pitchFamily="34" charset="0"/>
          </a:endParaRPr>
        </a:p>
      </dgm:t>
    </dgm:pt>
    <dgm:pt modelId="{C04B1F70-A4B9-47DA-9E9D-DB2C89533251}" type="sibTrans" cxnId="{936177A3-8317-46D6-87C9-2770AF59F8D6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 Narrow" pitchFamily="34" charset="0"/>
          </a:endParaRPr>
        </a:p>
      </dgm:t>
    </dgm:pt>
    <dgm:pt modelId="{9BE1C33F-05C5-4F31-B9CF-60EE2C40066D}">
      <dgm:prSet custT="1"/>
      <dgm:spPr/>
      <dgm:t>
        <a:bodyPr/>
        <a:lstStyle/>
        <a:p>
          <a:r>
            <a:rPr lang="ru-RU" sz="1600" smtClean="0">
              <a:latin typeface="Arial Narrow" pitchFamily="34" charset="0"/>
            </a:rPr>
            <a:t>3. </a:t>
          </a:r>
          <a:r>
            <a:rPr lang="ru-RU" sz="1600" smtClean="0"/>
            <a:t>Выявлены правовые и технологические ограничения, определены основные перспективы совершенствования Системы защищённого обмена электронными документами</a:t>
          </a:r>
          <a:endParaRPr lang="ru-RU" sz="1600" dirty="0">
            <a:latin typeface="Arial Narrow" pitchFamily="34" charset="0"/>
          </a:endParaRPr>
        </a:p>
      </dgm:t>
    </dgm:pt>
    <dgm:pt modelId="{34A8F57C-F719-43F1-B5A5-CCE4ADAE0810}" type="parTrans" cxnId="{E88FACFC-34CB-4809-83AA-14E5266A714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 Narrow" pitchFamily="34" charset="0"/>
          </a:endParaRPr>
        </a:p>
      </dgm:t>
    </dgm:pt>
    <dgm:pt modelId="{49DD2342-A69A-4AA3-B2F5-81BE158E82B6}" type="sibTrans" cxnId="{E88FACFC-34CB-4809-83AA-14E5266A714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Arial Narrow" pitchFamily="34" charset="0"/>
          </a:endParaRPr>
        </a:p>
      </dgm:t>
    </dgm:pt>
    <dgm:pt modelId="{268042FA-F6F2-42B4-A124-E30DA3BCFFC9}">
      <dgm:prSet phldrT="[Текст]" custT="1"/>
      <dgm:spPr/>
      <dgm:t>
        <a:bodyPr/>
        <a:lstStyle/>
        <a:p>
          <a:r>
            <a:rPr lang="ru-RU" sz="1600" smtClean="0"/>
            <a:t>разработана технологическая схема электронной проверки:  определён порядок присоединения участников к системе обмена электронными документами, описаны процедуры электронной проверки с использованием электронных проверочных листов и её результаты;</a:t>
          </a:r>
          <a:endParaRPr lang="ru-RU" sz="1600" dirty="0">
            <a:latin typeface="Arial Narrow" pitchFamily="34" charset="0"/>
          </a:endParaRPr>
        </a:p>
      </dgm:t>
    </dgm:pt>
    <dgm:pt modelId="{18A9A324-5AC6-4844-8402-E7B371F8EFB8}" type="parTrans" cxnId="{D73F6E9E-BBF2-4B28-8555-AF9A27360DBC}">
      <dgm:prSet/>
      <dgm:spPr/>
      <dgm:t>
        <a:bodyPr/>
        <a:lstStyle/>
        <a:p>
          <a:endParaRPr lang="ru-RU"/>
        </a:p>
      </dgm:t>
    </dgm:pt>
    <dgm:pt modelId="{2C45AEF5-A64C-4ECC-8CD4-C2DE2F7C1516}" type="sibTrans" cxnId="{D73F6E9E-BBF2-4B28-8555-AF9A27360DBC}">
      <dgm:prSet/>
      <dgm:spPr/>
      <dgm:t>
        <a:bodyPr/>
        <a:lstStyle/>
        <a:p>
          <a:endParaRPr lang="ru-RU"/>
        </a:p>
      </dgm:t>
    </dgm:pt>
    <dgm:pt modelId="{164D1C5C-7001-45B9-B4F7-F7225E1FD1AB}">
      <dgm:prSet phldrT="[Текст]" custT="1"/>
      <dgm:spPr/>
      <dgm:t>
        <a:bodyPr/>
        <a:lstStyle/>
        <a:p>
          <a:r>
            <a:rPr lang="ru-RU" sz="1600" smtClean="0"/>
            <a:t>электронные документы в ходе проверки подписывались усиленной квалифицированной электронной подписью, что обеспечило подтверждение авторства, целостности, подлинности и юридической значимости передаваемых документов</a:t>
          </a:r>
          <a:endParaRPr lang="ru-RU" sz="1600" dirty="0">
            <a:latin typeface="Arial Narrow" pitchFamily="34" charset="0"/>
          </a:endParaRPr>
        </a:p>
      </dgm:t>
    </dgm:pt>
    <dgm:pt modelId="{E3311920-47D2-4E54-94C7-C93054C509C5}" type="parTrans" cxnId="{60601386-BA95-423D-828F-D824DBA8C2C2}">
      <dgm:prSet/>
      <dgm:spPr/>
      <dgm:t>
        <a:bodyPr/>
        <a:lstStyle/>
        <a:p>
          <a:endParaRPr lang="ru-RU"/>
        </a:p>
      </dgm:t>
    </dgm:pt>
    <dgm:pt modelId="{5519A70D-028D-4396-BBFC-039F5A1CE630}" type="sibTrans" cxnId="{60601386-BA95-423D-828F-D824DBA8C2C2}">
      <dgm:prSet/>
      <dgm:spPr/>
      <dgm:t>
        <a:bodyPr/>
        <a:lstStyle/>
        <a:p>
          <a:endParaRPr lang="ru-RU"/>
        </a:p>
      </dgm:t>
    </dgm:pt>
    <dgm:pt modelId="{5E05B2B5-7307-4979-8C21-EB2EF1F167FB}" type="pres">
      <dgm:prSet presAssocID="{916A2C14-E7F1-4CA7-AEE7-CB50FD1295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B99E30-A721-4C88-963B-714186811907}" type="pres">
      <dgm:prSet presAssocID="{35AED7BA-5991-4153-A159-4455CA8A43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6C6B-C689-41AC-B149-C09633F3EF01}" type="pres">
      <dgm:prSet presAssocID="{35AED7BA-5991-4153-A159-4455CA8A430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C6897-9452-4D1C-A491-ADD5E3371115}" type="pres">
      <dgm:prSet presAssocID="{AB2BED11-A365-466E-A719-03FDA6365E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78D7D-DC96-4C2C-BF96-727517F5846E}" type="pres">
      <dgm:prSet presAssocID="{C04B1F70-A4B9-47DA-9E9D-DB2C89533251}" presName="spacer" presStyleCnt="0"/>
      <dgm:spPr/>
    </dgm:pt>
    <dgm:pt modelId="{4AB5AB24-FE20-498C-BA4E-8798BEA37CE4}" type="pres">
      <dgm:prSet presAssocID="{9BE1C33F-05C5-4F31-B9CF-60EE2C40066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7C871D-0FED-437C-BF24-AD4AF8513605}" type="presOf" srcId="{164D1C5C-7001-45B9-B4F7-F7225E1FD1AB}" destId="{58C76C6B-C689-41AC-B149-C09633F3EF01}" srcOrd="0" destOrd="2" presId="urn:microsoft.com/office/officeart/2005/8/layout/vList2"/>
    <dgm:cxn modelId="{936177A3-8317-46D6-87C9-2770AF59F8D6}" srcId="{916A2C14-E7F1-4CA7-AEE7-CB50FD1295EE}" destId="{AB2BED11-A365-466E-A719-03FDA6365E1A}" srcOrd="1" destOrd="0" parTransId="{D15FE45C-71C5-4C90-A2D5-E3992D05C9E4}" sibTransId="{C04B1F70-A4B9-47DA-9E9D-DB2C89533251}"/>
    <dgm:cxn modelId="{5DFB2194-A6DF-463C-9F81-225C5AED95AA}" type="presOf" srcId="{268042FA-F6F2-42B4-A124-E30DA3BCFFC9}" destId="{58C76C6B-C689-41AC-B149-C09633F3EF01}" srcOrd="0" destOrd="1" presId="urn:microsoft.com/office/officeart/2005/8/layout/vList2"/>
    <dgm:cxn modelId="{79C53C8F-1623-424B-98EC-57053E22175E}" type="presOf" srcId="{916A2C14-E7F1-4CA7-AEE7-CB50FD1295EE}" destId="{5E05B2B5-7307-4979-8C21-EB2EF1F167FB}" srcOrd="0" destOrd="0" presId="urn:microsoft.com/office/officeart/2005/8/layout/vList2"/>
    <dgm:cxn modelId="{D73F6E9E-BBF2-4B28-8555-AF9A27360DBC}" srcId="{35AED7BA-5991-4153-A159-4455CA8A430D}" destId="{268042FA-F6F2-42B4-A124-E30DA3BCFFC9}" srcOrd="1" destOrd="0" parTransId="{18A9A324-5AC6-4844-8402-E7B371F8EFB8}" sibTransId="{2C45AEF5-A64C-4ECC-8CD4-C2DE2F7C1516}"/>
    <dgm:cxn modelId="{28256E6A-23F7-44CD-A98B-FC469744271F}" srcId="{916A2C14-E7F1-4CA7-AEE7-CB50FD1295EE}" destId="{35AED7BA-5991-4153-A159-4455CA8A430D}" srcOrd="0" destOrd="0" parTransId="{E48E1320-1B09-4B85-97B8-13ABCE481A33}" sibTransId="{BEF6C159-FFB0-4C15-A803-85D383940077}"/>
    <dgm:cxn modelId="{60601386-BA95-423D-828F-D824DBA8C2C2}" srcId="{35AED7BA-5991-4153-A159-4455CA8A430D}" destId="{164D1C5C-7001-45B9-B4F7-F7225E1FD1AB}" srcOrd="2" destOrd="0" parTransId="{E3311920-47D2-4E54-94C7-C93054C509C5}" sibTransId="{5519A70D-028D-4396-BBFC-039F5A1CE630}"/>
    <dgm:cxn modelId="{19853E30-AD91-421F-B180-5A0254619E9A}" srcId="{35AED7BA-5991-4153-A159-4455CA8A430D}" destId="{143104B6-5C86-4120-A0D6-D4AF8F6E917D}" srcOrd="0" destOrd="0" parTransId="{5A432C8B-6F9B-4A28-B4C8-17710AB8C2A0}" sibTransId="{D087F78C-9CF8-4FDC-B4C2-B0F2583F64CB}"/>
    <dgm:cxn modelId="{E88FACFC-34CB-4809-83AA-14E5266A7147}" srcId="{916A2C14-E7F1-4CA7-AEE7-CB50FD1295EE}" destId="{9BE1C33F-05C5-4F31-B9CF-60EE2C40066D}" srcOrd="2" destOrd="0" parTransId="{34A8F57C-F719-43F1-B5A5-CCE4ADAE0810}" sibTransId="{49DD2342-A69A-4AA3-B2F5-81BE158E82B6}"/>
    <dgm:cxn modelId="{C20674AD-31C4-436A-B223-D4F1725D07A8}" type="presOf" srcId="{143104B6-5C86-4120-A0D6-D4AF8F6E917D}" destId="{58C76C6B-C689-41AC-B149-C09633F3EF01}" srcOrd="0" destOrd="0" presId="urn:microsoft.com/office/officeart/2005/8/layout/vList2"/>
    <dgm:cxn modelId="{5CF82138-3846-456F-A976-CC25DC439FE7}" type="presOf" srcId="{9BE1C33F-05C5-4F31-B9CF-60EE2C40066D}" destId="{4AB5AB24-FE20-498C-BA4E-8798BEA37CE4}" srcOrd="0" destOrd="0" presId="urn:microsoft.com/office/officeart/2005/8/layout/vList2"/>
    <dgm:cxn modelId="{81F89756-28E0-4B2F-ADC6-3DD40D2850BC}" type="presOf" srcId="{AB2BED11-A365-466E-A719-03FDA6365E1A}" destId="{A9DC6897-9452-4D1C-A491-ADD5E3371115}" srcOrd="0" destOrd="0" presId="urn:microsoft.com/office/officeart/2005/8/layout/vList2"/>
    <dgm:cxn modelId="{C6AA7AD1-CC47-407F-8E76-A83CA61F4185}" type="presOf" srcId="{35AED7BA-5991-4153-A159-4455CA8A430D}" destId="{49B99E30-A721-4C88-963B-714186811907}" srcOrd="0" destOrd="0" presId="urn:microsoft.com/office/officeart/2005/8/layout/vList2"/>
    <dgm:cxn modelId="{2C46ABC3-9255-413A-A6AC-183070BCABEF}" type="presParOf" srcId="{5E05B2B5-7307-4979-8C21-EB2EF1F167FB}" destId="{49B99E30-A721-4C88-963B-714186811907}" srcOrd="0" destOrd="0" presId="urn:microsoft.com/office/officeart/2005/8/layout/vList2"/>
    <dgm:cxn modelId="{B76EE746-B28D-4F82-B063-DA60121A8797}" type="presParOf" srcId="{5E05B2B5-7307-4979-8C21-EB2EF1F167FB}" destId="{58C76C6B-C689-41AC-B149-C09633F3EF01}" srcOrd="1" destOrd="0" presId="urn:microsoft.com/office/officeart/2005/8/layout/vList2"/>
    <dgm:cxn modelId="{FB00B417-B858-49F1-8B03-B0D056947402}" type="presParOf" srcId="{5E05B2B5-7307-4979-8C21-EB2EF1F167FB}" destId="{A9DC6897-9452-4D1C-A491-ADD5E3371115}" srcOrd="2" destOrd="0" presId="urn:microsoft.com/office/officeart/2005/8/layout/vList2"/>
    <dgm:cxn modelId="{B219B6CD-666E-4D76-9AE6-347733A10247}" type="presParOf" srcId="{5E05B2B5-7307-4979-8C21-EB2EF1F167FB}" destId="{7FB78D7D-DC96-4C2C-BF96-727517F5846E}" srcOrd="3" destOrd="0" presId="urn:microsoft.com/office/officeart/2005/8/layout/vList2"/>
    <dgm:cxn modelId="{0629A490-4615-43A6-A17B-1801272BCB76}" type="presParOf" srcId="{5E05B2B5-7307-4979-8C21-EB2EF1F167FB}" destId="{4AB5AB24-FE20-498C-BA4E-8798BEA37C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89157D-CE16-49C6-9F33-82E97E30D86E}" type="doc">
      <dgm:prSet loTypeId="urn:microsoft.com/office/officeart/2005/8/layout/default#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3098E51-D7F1-4E48-9B11-B039F248B942}">
      <dgm:prSet phldrT="[Текст]" custT="1"/>
      <dgm:spPr/>
      <dgm:t>
        <a:bodyPr/>
        <a:lstStyle/>
        <a:p>
          <a:r>
            <a:rPr lang="ru-RU" sz="1800" dirty="0" smtClean="0"/>
            <a:t>Ограничения в законодательстве</a:t>
          </a:r>
          <a:endParaRPr lang="ru-RU" sz="1800" dirty="0"/>
        </a:p>
      </dgm:t>
    </dgm:pt>
    <dgm:pt modelId="{AB99D9AB-D270-4491-9680-731C0D12E947}" type="parTrans" cxnId="{3984A9AA-0BB7-46A7-A16A-66E214676F8A}">
      <dgm:prSet/>
      <dgm:spPr/>
      <dgm:t>
        <a:bodyPr/>
        <a:lstStyle/>
        <a:p>
          <a:endParaRPr lang="ru-RU" sz="1800"/>
        </a:p>
      </dgm:t>
    </dgm:pt>
    <dgm:pt modelId="{A7052F0D-BDFB-4A3A-919D-D9DEF120413E}" type="sibTrans" cxnId="{3984A9AA-0BB7-46A7-A16A-66E214676F8A}">
      <dgm:prSet/>
      <dgm:spPr/>
      <dgm:t>
        <a:bodyPr/>
        <a:lstStyle/>
        <a:p>
          <a:endParaRPr lang="ru-RU" sz="1800"/>
        </a:p>
      </dgm:t>
    </dgm:pt>
    <dgm:pt modelId="{95AAD1E4-1A1C-409E-8D80-59E20936D27A}">
      <dgm:prSet phldrT="[Текст]" custT="1"/>
      <dgm:spPr/>
      <dgm:t>
        <a:bodyPr/>
        <a:lstStyle/>
        <a:p>
          <a:r>
            <a:rPr lang="ru-RU" sz="1800" dirty="0" smtClean="0"/>
            <a:t>Отсутствие унифицированных электронных форматов кадровых документов</a:t>
          </a:r>
          <a:endParaRPr lang="ru-RU" sz="1800" dirty="0"/>
        </a:p>
      </dgm:t>
    </dgm:pt>
    <dgm:pt modelId="{D6B4E8C0-ACD7-457E-8F81-B96880060B2A}" type="parTrans" cxnId="{619008B4-C128-4BDE-8EB2-EBA1105A940E}">
      <dgm:prSet/>
      <dgm:spPr/>
      <dgm:t>
        <a:bodyPr/>
        <a:lstStyle/>
        <a:p>
          <a:endParaRPr lang="ru-RU" sz="1800"/>
        </a:p>
      </dgm:t>
    </dgm:pt>
    <dgm:pt modelId="{BD3C2C28-BEB8-4632-A393-1C927177693F}" type="sibTrans" cxnId="{619008B4-C128-4BDE-8EB2-EBA1105A940E}">
      <dgm:prSet/>
      <dgm:spPr/>
      <dgm:t>
        <a:bodyPr/>
        <a:lstStyle/>
        <a:p>
          <a:endParaRPr lang="ru-RU" sz="1800"/>
        </a:p>
      </dgm:t>
    </dgm:pt>
    <dgm:pt modelId="{83AB905B-31B7-468D-A142-CB7591A5D8D8}">
      <dgm:prSet phldrT="[Текст]" custT="1"/>
      <dgm:spPr/>
      <dgm:t>
        <a:bodyPr/>
        <a:lstStyle/>
        <a:p>
          <a:r>
            <a:rPr lang="ru-RU" sz="1800" dirty="0" smtClean="0"/>
            <a:t>Недостаточная масштабируемость организованной Системы обмена электронными документами</a:t>
          </a:r>
          <a:endParaRPr lang="ru-RU" sz="1800" dirty="0"/>
        </a:p>
      </dgm:t>
    </dgm:pt>
    <dgm:pt modelId="{61A81AAD-B0C1-4610-A950-413636AEAA12}" type="parTrans" cxnId="{CA1406BD-A514-4FF3-A1DF-926FC59B0E65}">
      <dgm:prSet/>
      <dgm:spPr/>
      <dgm:t>
        <a:bodyPr/>
        <a:lstStyle/>
        <a:p>
          <a:endParaRPr lang="ru-RU" sz="1800"/>
        </a:p>
      </dgm:t>
    </dgm:pt>
    <dgm:pt modelId="{2897A030-5C81-4479-91C3-D273192ED59B}" type="sibTrans" cxnId="{CA1406BD-A514-4FF3-A1DF-926FC59B0E65}">
      <dgm:prSet/>
      <dgm:spPr/>
      <dgm:t>
        <a:bodyPr/>
        <a:lstStyle/>
        <a:p>
          <a:endParaRPr lang="ru-RU" sz="1800"/>
        </a:p>
      </dgm:t>
    </dgm:pt>
    <dgm:pt modelId="{3FE4012A-02B8-4F39-B0D6-0519357F8B72}" type="pres">
      <dgm:prSet presAssocID="{3F89157D-CE16-49C6-9F33-82E97E30D8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83259-C22C-4099-9DC0-06E8D0921D07}" type="pres">
      <dgm:prSet presAssocID="{03098E51-D7F1-4E48-9B11-B039F248B9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F79F2-D91D-4E75-97DC-21B165BF3E75}" type="pres">
      <dgm:prSet presAssocID="{A7052F0D-BDFB-4A3A-919D-D9DEF120413E}" presName="sibTrans" presStyleCnt="0"/>
      <dgm:spPr/>
    </dgm:pt>
    <dgm:pt modelId="{BFA5EB30-B371-477C-863E-6E8CC2AE38C1}" type="pres">
      <dgm:prSet presAssocID="{95AAD1E4-1A1C-409E-8D80-59E20936D2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43B99-6BAF-4298-8121-E0F32A4A6B32}" type="pres">
      <dgm:prSet presAssocID="{BD3C2C28-BEB8-4632-A393-1C927177693F}" presName="sibTrans" presStyleCnt="0"/>
      <dgm:spPr/>
    </dgm:pt>
    <dgm:pt modelId="{49386344-019E-4474-8FF8-8DF031A07945}" type="pres">
      <dgm:prSet presAssocID="{83AB905B-31B7-468D-A142-CB7591A5D8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84A9AA-0BB7-46A7-A16A-66E214676F8A}" srcId="{3F89157D-CE16-49C6-9F33-82E97E30D86E}" destId="{03098E51-D7F1-4E48-9B11-B039F248B942}" srcOrd="0" destOrd="0" parTransId="{AB99D9AB-D270-4491-9680-731C0D12E947}" sibTransId="{A7052F0D-BDFB-4A3A-919D-D9DEF120413E}"/>
    <dgm:cxn modelId="{619008B4-C128-4BDE-8EB2-EBA1105A940E}" srcId="{3F89157D-CE16-49C6-9F33-82E97E30D86E}" destId="{95AAD1E4-1A1C-409E-8D80-59E20936D27A}" srcOrd="1" destOrd="0" parTransId="{D6B4E8C0-ACD7-457E-8F81-B96880060B2A}" sibTransId="{BD3C2C28-BEB8-4632-A393-1C927177693F}"/>
    <dgm:cxn modelId="{CFB81241-5BEC-4F6D-B9FB-72AD0C689134}" type="presOf" srcId="{03098E51-D7F1-4E48-9B11-B039F248B942}" destId="{AF983259-C22C-4099-9DC0-06E8D0921D07}" srcOrd="0" destOrd="0" presId="urn:microsoft.com/office/officeart/2005/8/layout/default#2"/>
    <dgm:cxn modelId="{16B6AA50-855C-457D-A3DB-0D3B36EFF3AC}" type="presOf" srcId="{95AAD1E4-1A1C-409E-8D80-59E20936D27A}" destId="{BFA5EB30-B371-477C-863E-6E8CC2AE38C1}" srcOrd="0" destOrd="0" presId="urn:microsoft.com/office/officeart/2005/8/layout/default#2"/>
    <dgm:cxn modelId="{972E979E-BA99-474B-BB70-C0ADDB0B8B19}" type="presOf" srcId="{3F89157D-CE16-49C6-9F33-82E97E30D86E}" destId="{3FE4012A-02B8-4F39-B0D6-0519357F8B72}" srcOrd="0" destOrd="0" presId="urn:microsoft.com/office/officeart/2005/8/layout/default#2"/>
    <dgm:cxn modelId="{CA1406BD-A514-4FF3-A1DF-926FC59B0E65}" srcId="{3F89157D-CE16-49C6-9F33-82E97E30D86E}" destId="{83AB905B-31B7-468D-A142-CB7591A5D8D8}" srcOrd="2" destOrd="0" parTransId="{61A81AAD-B0C1-4610-A950-413636AEAA12}" sibTransId="{2897A030-5C81-4479-91C3-D273192ED59B}"/>
    <dgm:cxn modelId="{2DD59C66-F6DC-4DE0-8F24-4EE262552817}" type="presOf" srcId="{83AB905B-31B7-468D-A142-CB7591A5D8D8}" destId="{49386344-019E-4474-8FF8-8DF031A07945}" srcOrd="0" destOrd="0" presId="urn:microsoft.com/office/officeart/2005/8/layout/default#2"/>
    <dgm:cxn modelId="{104E4B7E-1095-4201-9481-85FC25A0EC6E}" type="presParOf" srcId="{3FE4012A-02B8-4F39-B0D6-0519357F8B72}" destId="{AF983259-C22C-4099-9DC0-06E8D0921D07}" srcOrd="0" destOrd="0" presId="urn:microsoft.com/office/officeart/2005/8/layout/default#2"/>
    <dgm:cxn modelId="{C794818F-D6C4-4CCE-A8A4-C97139A9E2F8}" type="presParOf" srcId="{3FE4012A-02B8-4F39-B0D6-0519357F8B72}" destId="{F39F79F2-D91D-4E75-97DC-21B165BF3E75}" srcOrd="1" destOrd="0" presId="urn:microsoft.com/office/officeart/2005/8/layout/default#2"/>
    <dgm:cxn modelId="{EA7A7F21-C9CC-4147-AE10-F7A16777B3BF}" type="presParOf" srcId="{3FE4012A-02B8-4F39-B0D6-0519357F8B72}" destId="{BFA5EB30-B371-477C-863E-6E8CC2AE38C1}" srcOrd="2" destOrd="0" presId="urn:microsoft.com/office/officeart/2005/8/layout/default#2"/>
    <dgm:cxn modelId="{47FD7FC9-9453-47F1-B323-3269BA73F90F}" type="presParOf" srcId="{3FE4012A-02B8-4F39-B0D6-0519357F8B72}" destId="{C7743B99-6BAF-4298-8121-E0F32A4A6B32}" srcOrd="3" destOrd="0" presId="urn:microsoft.com/office/officeart/2005/8/layout/default#2"/>
    <dgm:cxn modelId="{82ADAFB5-6AF9-48A3-A86E-09E2ED14B916}" type="presParOf" srcId="{3FE4012A-02B8-4F39-B0D6-0519357F8B72}" destId="{49386344-019E-4474-8FF8-8DF031A07945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D58E27-97C5-45B5-96A5-46889209B66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52DD64A-6B1B-44FB-8D5D-E64A4569B107}">
      <dgm:prSet phldrT="[Текст]" custT="1"/>
      <dgm:spPr/>
      <dgm:t>
        <a:bodyPr/>
        <a:lstStyle/>
        <a:p>
          <a:r>
            <a:rPr lang="ru-RU" sz="1800" b="1" dirty="0" smtClean="0">
              <a:latin typeface="Arial Narrow" pitchFamily="34" charset="0"/>
            </a:rPr>
            <a:t>1. Оптимизация кадровых документов, отказ от избыточных документов (сведений</a:t>
          </a:r>
          <a:r>
            <a:rPr lang="ru-RU" sz="1800" dirty="0" smtClean="0">
              <a:latin typeface="Arial Narrow" pitchFamily="34" charset="0"/>
            </a:rPr>
            <a:t>)</a:t>
          </a:r>
          <a:endParaRPr lang="ru-RU" sz="1800" dirty="0">
            <a:latin typeface="Arial Narrow" pitchFamily="34" charset="0"/>
          </a:endParaRPr>
        </a:p>
      </dgm:t>
    </dgm:pt>
    <dgm:pt modelId="{23400DF5-A64D-47B2-A67E-CCE9208C8D47}" type="parTrans" cxnId="{B7B1CBC4-91EC-4F0A-861A-54DB41B94FC1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135F7EAF-F77C-4975-8A2A-96DAB96540D2}" type="sibTrans" cxnId="{B7B1CBC4-91EC-4F0A-861A-54DB41B94FC1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5E1E5BD4-949A-4D8D-AC19-A925B70BEAB4}">
      <dgm:prSet phldrT="[Текст]" custT="1"/>
      <dgm:spPr/>
      <dgm:t>
        <a:bodyPr/>
        <a:lstStyle/>
        <a:p>
          <a:r>
            <a:rPr lang="ru-RU" sz="1800" dirty="0" smtClean="0">
              <a:latin typeface="Arial Narrow" pitchFamily="34" charset="0"/>
            </a:rPr>
            <a:t>важнее не документы, а сведения;</a:t>
          </a:r>
          <a:endParaRPr lang="ru-RU" sz="1800" dirty="0">
            <a:latin typeface="Arial Narrow" pitchFamily="34" charset="0"/>
          </a:endParaRPr>
        </a:p>
      </dgm:t>
    </dgm:pt>
    <dgm:pt modelId="{D2ACE568-A799-4528-B159-820BE4489318}" type="parTrans" cxnId="{C323E60E-715B-4772-954F-EB9F46566B46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853C1CC6-A488-427E-8D7C-D8B9EB674CF1}" type="sibTrans" cxnId="{C323E60E-715B-4772-954F-EB9F46566B46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A12D6784-4690-4EC3-B3BB-674280575D0B}">
      <dgm:prSet phldrT="[Текст]" custT="1"/>
      <dgm:spPr/>
      <dgm:t>
        <a:bodyPr/>
        <a:lstStyle/>
        <a:p>
          <a:r>
            <a:rPr lang="ru-RU" sz="1800" b="1" dirty="0" smtClean="0">
              <a:latin typeface="Arial Narrow" pitchFamily="34" charset="0"/>
            </a:rPr>
            <a:t>2. Легализация электронного кадрового документооборота, внесение изменений в законодательство</a:t>
          </a:r>
          <a:endParaRPr lang="ru-RU" sz="1800" b="1" dirty="0">
            <a:latin typeface="Arial Narrow" pitchFamily="34" charset="0"/>
          </a:endParaRPr>
        </a:p>
      </dgm:t>
    </dgm:pt>
    <dgm:pt modelId="{D86CDB0E-1137-449F-83FC-75E664FC33E4}" type="parTrans" cxnId="{296980E9-0E78-46B0-A88D-D99E42BF4855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A4E0FEC0-5C50-4CE4-9A1C-3943849BB16D}" type="sibTrans" cxnId="{296980E9-0E78-46B0-A88D-D99E42BF4855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6D67C1B1-7BD9-4FD5-ACC0-F8083EE3E74A}">
      <dgm:prSet phldrT="[Текст]" custT="1"/>
      <dgm:spPr/>
      <dgm:t>
        <a:bodyPr/>
        <a:lstStyle/>
        <a:p>
          <a:r>
            <a:rPr lang="ru-RU" sz="1800" dirty="0" smtClean="0">
              <a:latin typeface="Arial Narrow" pitchFamily="34" charset="0"/>
            </a:rPr>
            <a:t>закрепление права работодателя на ведение кадровых документов в электронной форме, при соблюдении исчерпывающего перечня условий;</a:t>
          </a:r>
          <a:endParaRPr lang="ru-RU" sz="1800" dirty="0">
            <a:latin typeface="Arial Narrow" pitchFamily="34" charset="0"/>
          </a:endParaRPr>
        </a:p>
      </dgm:t>
    </dgm:pt>
    <dgm:pt modelId="{D5EB9936-7A7F-4BAF-ACE6-DAEE7E295CFA}" type="parTrans" cxnId="{3A606828-E24D-4879-A014-055580659EDF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7073F99C-F5DC-4431-899B-1A4325BD0DAA}" type="sibTrans" cxnId="{3A606828-E24D-4879-A014-055580659EDF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6D4EF93C-87E6-4AF1-81A5-B0CE9E7CFBD1}">
      <dgm:prSet phldrT="[Текст]" custT="1"/>
      <dgm:spPr/>
      <dgm:t>
        <a:bodyPr/>
        <a:lstStyle/>
        <a:p>
          <a:r>
            <a:rPr lang="ru-RU" sz="1800" dirty="0" smtClean="0">
              <a:latin typeface="Arial Narrow" pitchFamily="34" charset="0"/>
            </a:rPr>
            <a:t>упрощение документооборота </a:t>
          </a:r>
          <a:endParaRPr lang="ru-RU" sz="1800" dirty="0">
            <a:latin typeface="Arial Narrow" pitchFamily="34" charset="0"/>
          </a:endParaRPr>
        </a:p>
      </dgm:t>
    </dgm:pt>
    <dgm:pt modelId="{71EFFE98-917D-421B-B097-488E7CF464F8}" type="parTrans" cxnId="{42EBB2D1-73B8-4524-8218-766F122CFBD7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3DC448F7-7AF5-426B-8796-A8AEE0B74542}" type="sibTrans" cxnId="{42EBB2D1-73B8-4524-8218-766F122CFBD7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FF56F194-D600-426B-8B83-8C2AD73141BD}">
      <dgm:prSet phldrT="[Текст]" custT="1"/>
      <dgm:spPr/>
      <dgm:t>
        <a:bodyPr/>
        <a:lstStyle/>
        <a:p>
          <a:endParaRPr lang="ru-RU" sz="1800" dirty="0">
            <a:latin typeface="Arial Narrow" pitchFamily="34" charset="0"/>
          </a:endParaRPr>
        </a:p>
      </dgm:t>
    </dgm:pt>
    <dgm:pt modelId="{28D599E9-CD19-477B-BC8A-CE90733F7148}" type="parTrans" cxnId="{0D19C236-D5F1-4DF6-A74A-3EC754F3F311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CAFB450E-C051-48B0-9DD2-8C659A65A872}" type="sibTrans" cxnId="{0D19C236-D5F1-4DF6-A74A-3EC754F3F311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ACFDCDA4-4995-4D0A-A42B-2C78EE0D4BFB}">
      <dgm:prSet phldrT="[Текст]" custT="1"/>
      <dgm:spPr/>
      <dgm:t>
        <a:bodyPr/>
        <a:lstStyle/>
        <a:p>
          <a:r>
            <a:rPr lang="ru-RU" sz="1800" dirty="0" smtClean="0">
              <a:latin typeface="Arial Narrow" pitchFamily="34" charset="0"/>
            </a:rPr>
            <a:t>согласие работников;</a:t>
          </a:r>
          <a:endParaRPr lang="ru-RU" sz="1800" dirty="0">
            <a:latin typeface="Arial Narrow" pitchFamily="34" charset="0"/>
          </a:endParaRPr>
        </a:p>
      </dgm:t>
    </dgm:pt>
    <dgm:pt modelId="{103DC553-5F9F-4C09-ABC8-DEB1185283A4}" type="parTrans" cxnId="{8D31E043-3B3F-489C-BB05-5A85D81E76EF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C104CC99-0C1B-49A6-B7FB-B84EAE9BC741}" type="sibTrans" cxnId="{8D31E043-3B3F-489C-BB05-5A85D81E76EF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0CD030D6-CCD8-418A-94A9-51EC659F4928}">
      <dgm:prSet phldrT="[Текст]" custT="1"/>
      <dgm:spPr/>
      <dgm:t>
        <a:bodyPr/>
        <a:lstStyle/>
        <a:p>
          <a:r>
            <a:rPr lang="ru-RU" sz="1800" dirty="0" smtClean="0">
              <a:latin typeface="Arial Narrow" pitchFamily="34" charset="0"/>
            </a:rPr>
            <a:t>утверждение перечня кадровых документов, которые должны вестись на бумажных носителях, отдельным правовым актом </a:t>
          </a:r>
          <a:endParaRPr lang="ru-RU" sz="1800" dirty="0">
            <a:latin typeface="Arial Narrow" pitchFamily="34" charset="0"/>
          </a:endParaRPr>
        </a:p>
      </dgm:t>
    </dgm:pt>
    <dgm:pt modelId="{01A70121-5AD4-49D9-83DA-3E7B5F9C14F2}" type="parTrans" cxnId="{1C644572-0E55-4DAF-B4D1-2A4EAB09855C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DEDD2100-968B-4F83-BE58-5CF4BFF11115}" type="sibTrans" cxnId="{1C644572-0E55-4DAF-B4D1-2A4EAB09855C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22FA45E2-03D5-4877-BFCD-25C74802F0B4}" type="pres">
      <dgm:prSet presAssocID="{2BD58E27-97C5-45B5-96A5-46889209B6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9B882A-6006-4FED-9C05-1B01E047D7F7}" type="pres">
      <dgm:prSet presAssocID="{A52DD64A-6B1B-44FB-8D5D-E64A4569B10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7C4A2-963D-4CAF-BA38-613DFCDF6F60}" type="pres">
      <dgm:prSet presAssocID="{A52DD64A-6B1B-44FB-8D5D-E64A4569B10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9948E-2B1E-4856-8379-A4C3FA676BA1}" type="pres">
      <dgm:prSet presAssocID="{A12D6784-4690-4EC3-B3BB-674280575D0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0132A-1A20-4BA8-8567-08AB779C632B}" type="pres">
      <dgm:prSet presAssocID="{A12D6784-4690-4EC3-B3BB-674280575D0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6980E9-0E78-46B0-A88D-D99E42BF4855}" srcId="{2BD58E27-97C5-45B5-96A5-46889209B666}" destId="{A12D6784-4690-4EC3-B3BB-674280575D0B}" srcOrd="1" destOrd="0" parTransId="{D86CDB0E-1137-449F-83FC-75E664FC33E4}" sibTransId="{A4E0FEC0-5C50-4CE4-9A1C-3943849BB16D}"/>
    <dgm:cxn modelId="{B7B1CBC4-91EC-4F0A-861A-54DB41B94FC1}" srcId="{2BD58E27-97C5-45B5-96A5-46889209B666}" destId="{A52DD64A-6B1B-44FB-8D5D-E64A4569B107}" srcOrd="0" destOrd="0" parTransId="{23400DF5-A64D-47B2-A67E-CCE9208C8D47}" sibTransId="{135F7EAF-F77C-4975-8A2A-96DAB96540D2}"/>
    <dgm:cxn modelId="{A7C6A03F-44DB-4FBB-9F32-98720F6B300B}" type="presOf" srcId="{0CD030D6-CCD8-418A-94A9-51EC659F4928}" destId="{2B50132A-1A20-4BA8-8567-08AB779C632B}" srcOrd="0" destOrd="2" presId="urn:microsoft.com/office/officeart/2005/8/layout/vList2"/>
    <dgm:cxn modelId="{600AA124-D03D-4406-A4B7-6934826D8BBE}" type="presOf" srcId="{FF56F194-D600-426B-8B83-8C2AD73141BD}" destId="{A1E7C4A2-963D-4CAF-BA38-613DFCDF6F60}" srcOrd="0" destOrd="2" presId="urn:microsoft.com/office/officeart/2005/8/layout/vList2"/>
    <dgm:cxn modelId="{C323E60E-715B-4772-954F-EB9F46566B46}" srcId="{A52DD64A-6B1B-44FB-8D5D-E64A4569B107}" destId="{5E1E5BD4-949A-4D8D-AC19-A925B70BEAB4}" srcOrd="0" destOrd="0" parTransId="{D2ACE568-A799-4528-B159-820BE4489318}" sibTransId="{853C1CC6-A488-427E-8D7C-D8B9EB674CF1}"/>
    <dgm:cxn modelId="{EFC69360-DE54-4D73-87A5-43B8F12064BB}" type="presOf" srcId="{ACFDCDA4-4995-4D0A-A42B-2C78EE0D4BFB}" destId="{2B50132A-1A20-4BA8-8567-08AB779C632B}" srcOrd="0" destOrd="1" presId="urn:microsoft.com/office/officeart/2005/8/layout/vList2"/>
    <dgm:cxn modelId="{09EFC861-2FD4-4AF1-A760-94E0BDBD3541}" type="presOf" srcId="{6D67C1B1-7BD9-4FD5-ACC0-F8083EE3E74A}" destId="{2B50132A-1A20-4BA8-8567-08AB779C632B}" srcOrd="0" destOrd="0" presId="urn:microsoft.com/office/officeart/2005/8/layout/vList2"/>
    <dgm:cxn modelId="{84C99BDE-6500-41DC-AE6C-8690E829CE26}" type="presOf" srcId="{A12D6784-4690-4EC3-B3BB-674280575D0B}" destId="{88E9948E-2B1E-4856-8379-A4C3FA676BA1}" srcOrd="0" destOrd="0" presId="urn:microsoft.com/office/officeart/2005/8/layout/vList2"/>
    <dgm:cxn modelId="{FC886C39-56D7-4196-9532-A618556CA353}" type="presOf" srcId="{2BD58E27-97C5-45B5-96A5-46889209B666}" destId="{22FA45E2-03D5-4877-BFCD-25C74802F0B4}" srcOrd="0" destOrd="0" presId="urn:microsoft.com/office/officeart/2005/8/layout/vList2"/>
    <dgm:cxn modelId="{F2F3F945-85B8-48B8-BAE3-35F108AA052A}" type="presOf" srcId="{A52DD64A-6B1B-44FB-8D5D-E64A4569B107}" destId="{CB9B882A-6006-4FED-9C05-1B01E047D7F7}" srcOrd="0" destOrd="0" presId="urn:microsoft.com/office/officeart/2005/8/layout/vList2"/>
    <dgm:cxn modelId="{DB85E7AA-903E-4693-AAC9-1CC60A70EEEF}" type="presOf" srcId="{5E1E5BD4-949A-4D8D-AC19-A925B70BEAB4}" destId="{A1E7C4A2-963D-4CAF-BA38-613DFCDF6F60}" srcOrd="0" destOrd="0" presId="urn:microsoft.com/office/officeart/2005/8/layout/vList2"/>
    <dgm:cxn modelId="{0D19C236-D5F1-4DF6-A74A-3EC754F3F311}" srcId="{A52DD64A-6B1B-44FB-8D5D-E64A4569B107}" destId="{FF56F194-D600-426B-8B83-8C2AD73141BD}" srcOrd="2" destOrd="0" parTransId="{28D599E9-CD19-477B-BC8A-CE90733F7148}" sibTransId="{CAFB450E-C051-48B0-9DD2-8C659A65A872}"/>
    <dgm:cxn modelId="{42EBB2D1-73B8-4524-8218-766F122CFBD7}" srcId="{A52DD64A-6B1B-44FB-8D5D-E64A4569B107}" destId="{6D4EF93C-87E6-4AF1-81A5-B0CE9E7CFBD1}" srcOrd="1" destOrd="0" parTransId="{71EFFE98-917D-421B-B097-488E7CF464F8}" sibTransId="{3DC448F7-7AF5-426B-8796-A8AEE0B74542}"/>
    <dgm:cxn modelId="{AC55CC89-8A45-4701-A384-A564040AFD46}" type="presOf" srcId="{6D4EF93C-87E6-4AF1-81A5-B0CE9E7CFBD1}" destId="{A1E7C4A2-963D-4CAF-BA38-613DFCDF6F60}" srcOrd="0" destOrd="1" presId="urn:microsoft.com/office/officeart/2005/8/layout/vList2"/>
    <dgm:cxn modelId="{8D31E043-3B3F-489C-BB05-5A85D81E76EF}" srcId="{A12D6784-4690-4EC3-B3BB-674280575D0B}" destId="{ACFDCDA4-4995-4D0A-A42B-2C78EE0D4BFB}" srcOrd="1" destOrd="0" parTransId="{103DC553-5F9F-4C09-ABC8-DEB1185283A4}" sibTransId="{C104CC99-0C1B-49A6-B7FB-B84EAE9BC741}"/>
    <dgm:cxn modelId="{3A606828-E24D-4879-A014-055580659EDF}" srcId="{A12D6784-4690-4EC3-B3BB-674280575D0B}" destId="{6D67C1B1-7BD9-4FD5-ACC0-F8083EE3E74A}" srcOrd="0" destOrd="0" parTransId="{D5EB9936-7A7F-4BAF-ACE6-DAEE7E295CFA}" sibTransId="{7073F99C-F5DC-4431-899B-1A4325BD0DAA}"/>
    <dgm:cxn modelId="{1C644572-0E55-4DAF-B4D1-2A4EAB09855C}" srcId="{A12D6784-4690-4EC3-B3BB-674280575D0B}" destId="{0CD030D6-CCD8-418A-94A9-51EC659F4928}" srcOrd="2" destOrd="0" parTransId="{01A70121-5AD4-49D9-83DA-3E7B5F9C14F2}" sibTransId="{DEDD2100-968B-4F83-BE58-5CF4BFF11115}"/>
    <dgm:cxn modelId="{BAF784DE-8003-449B-BA92-9A7E654F8A82}" type="presParOf" srcId="{22FA45E2-03D5-4877-BFCD-25C74802F0B4}" destId="{CB9B882A-6006-4FED-9C05-1B01E047D7F7}" srcOrd="0" destOrd="0" presId="urn:microsoft.com/office/officeart/2005/8/layout/vList2"/>
    <dgm:cxn modelId="{F0EA5A26-2B63-40D2-88FA-6C9C6C1EC76C}" type="presParOf" srcId="{22FA45E2-03D5-4877-BFCD-25C74802F0B4}" destId="{A1E7C4A2-963D-4CAF-BA38-613DFCDF6F60}" srcOrd="1" destOrd="0" presId="urn:microsoft.com/office/officeart/2005/8/layout/vList2"/>
    <dgm:cxn modelId="{3E64815F-3001-4533-9A5A-D6FB67097889}" type="presParOf" srcId="{22FA45E2-03D5-4877-BFCD-25C74802F0B4}" destId="{88E9948E-2B1E-4856-8379-A4C3FA676BA1}" srcOrd="2" destOrd="0" presId="urn:microsoft.com/office/officeart/2005/8/layout/vList2"/>
    <dgm:cxn modelId="{61AA28F0-06CE-4E3D-AA98-EA4999AB30E7}" type="presParOf" srcId="{22FA45E2-03D5-4877-BFCD-25C74802F0B4}" destId="{2B50132A-1A20-4BA8-8567-08AB779C632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D58E27-97C5-45B5-96A5-46889209B66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52DD64A-6B1B-44FB-8D5D-E64A4569B107}">
      <dgm:prSet phldrT="[Текст]" custT="1"/>
      <dgm:spPr/>
      <dgm:t>
        <a:bodyPr/>
        <a:lstStyle/>
        <a:p>
          <a:r>
            <a:rPr lang="en-US" sz="1800" b="1" dirty="0" smtClean="0">
              <a:latin typeface="Arial Narrow" pitchFamily="34" charset="0"/>
            </a:rPr>
            <a:t>3</a:t>
          </a:r>
          <a:r>
            <a:rPr lang="ru-RU" sz="1800" b="1" dirty="0" smtClean="0">
              <a:latin typeface="Arial Narrow" pitchFamily="34" charset="0"/>
            </a:rPr>
            <a:t>. </a:t>
          </a:r>
          <a:r>
            <a:rPr lang="en-US" sz="1800" b="1" dirty="0" smtClean="0">
              <a:latin typeface="Arial Narrow" pitchFamily="34" charset="0"/>
            </a:rPr>
            <a:t> </a:t>
          </a:r>
          <a:r>
            <a:rPr lang="ru-RU" sz="1800" b="1" dirty="0" smtClean="0">
              <a:latin typeface="Arial Narrow" pitchFamily="34" charset="0"/>
            </a:rPr>
            <a:t>Утверждение электронных форматов кадровых документов, перевод их в машиночитаемый вид</a:t>
          </a:r>
          <a:endParaRPr lang="ru-RU" sz="1800" b="1" dirty="0">
            <a:latin typeface="Arial Narrow" pitchFamily="34" charset="0"/>
          </a:endParaRPr>
        </a:p>
      </dgm:t>
    </dgm:pt>
    <dgm:pt modelId="{23400DF5-A64D-47B2-A67E-CCE9208C8D47}" type="parTrans" cxnId="{B7B1CBC4-91EC-4F0A-861A-54DB41B94FC1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135F7EAF-F77C-4975-8A2A-96DAB96540D2}" type="sibTrans" cxnId="{B7B1CBC4-91EC-4F0A-861A-54DB41B94FC1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5E1E5BD4-949A-4D8D-AC19-A925B70BEAB4}">
      <dgm:prSet phldrT="[Текст]" custT="1"/>
      <dgm:spPr/>
      <dgm:t>
        <a:bodyPr/>
        <a:lstStyle/>
        <a:p>
          <a:r>
            <a:rPr lang="ru-RU" sz="1800" dirty="0" smtClean="0">
              <a:latin typeface="Arial Narrow" pitchFamily="34" charset="0"/>
            </a:rPr>
            <a:t>параметры данных должны быть едины</a:t>
          </a:r>
          <a:endParaRPr lang="ru-RU" sz="1800" dirty="0">
            <a:latin typeface="Arial Narrow" pitchFamily="34" charset="0"/>
          </a:endParaRPr>
        </a:p>
      </dgm:t>
    </dgm:pt>
    <dgm:pt modelId="{D2ACE568-A799-4528-B159-820BE4489318}" type="parTrans" cxnId="{C323E60E-715B-4772-954F-EB9F46566B46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853C1CC6-A488-427E-8D7C-D8B9EB674CF1}" type="sibTrans" cxnId="{C323E60E-715B-4772-954F-EB9F46566B46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A12D6784-4690-4EC3-B3BB-674280575D0B}">
      <dgm:prSet phldrT="[Текст]" custT="1"/>
      <dgm:spPr/>
      <dgm:t>
        <a:bodyPr/>
        <a:lstStyle/>
        <a:p>
          <a:r>
            <a:rPr lang="ru-RU" sz="1800" b="1" dirty="0" smtClean="0">
              <a:latin typeface="Arial Narrow" pitchFamily="34" charset="0"/>
            </a:rPr>
            <a:t>4. Масштабирование Системы обмена электронными документами. Создание «Личного кабинета» работодателя</a:t>
          </a:r>
          <a:endParaRPr lang="ru-RU" sz="1800" b="1" dirty="0">
            <a:latin typeface="Arial Narrow" pitchFamily="34" charset="0"/>
          </a:endParaRPr>
        </a:p>
      </dgm:t>
    </dgm:pt>
    <dgm:pt modelId="{D86CDB0E-1137-449F-83FC-75E664FC33E4}" type="parTrans" cxnId="{296980E9-0E78-46B0-A88D-D99E42BF4855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A4E0FEC0-5C50-4CE4-9A1C-3943849BB16D}" type="sibTrans" cxnId="{296980E9-0E78-46B0-A88D-D99E42BF4855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6D67C1B1-7BD9-4FD5-ACC0-F8083EE3E74A}">
      <dgm:prSet phldrT="[Текст]" custT="1"/>
      <dgm:spPr/>
      <dgm:t>
        <a:bodyPr/>
        <a:lstStyle/>
        <a:p>
          <a:r>
            <a:rPr lang="ru-RU" sz="1800" dirty="0" smtClean="0">
              <a:latin typeface="Arial Narrow" pitchFamily="34" charset="0"/>
            </a:rPr>
            <a:t>переход от «пересылки конкретных документов» к возможности «регулярного мониторинга большого объёма данных в интерактивном режиме»;</a:t>
          </a:r>
          <a:endParaRPr lang="ru-RU" sz="1800" dirty="0">
            <a:latin typeface="Arial Narrow" pitchFamily="34" charset="0"/>
          </a:endParaRPr>
        </a:p>
      </dgm:t>
    </dgm:pt>
    <dgm:pt modelId="{D5EB9936-7A7F-4BAF-ACE6-DAEE7E295CFA}" type="parTrans" cxnId="{3A606828-E24D-4879-A014-055580659EDF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7073F99C-F5DC-4431-899B-1A4325BD0DAA}" type="sibTrans" cxnId="{3A606828-E24D-4879-A014-055580659EDF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FF56F194-D600-426B-8B83-8C2AD73141BD}">
      <dgm:prSet phldrT="[Текст]" custT="1"/>
      <dgm:spPr/>
      <dgm:t>
        <a:bodyPr/>
        <a:lstStyle/>
        <a:p>
          <a:endParaRPr lang="ru-RU" sz="1800" dirty="0">
            <a:latin typeface="Arial Narrow" pitchFamily="34" charset="0"/>
          </a:endParaRPr>
        </a:p>
      </dgm:t>
    </dgm:pt>
    <dgm:pt modelId="{28D599E9-CD19-477B-BC8A-CE90733F7148}" type="parTrans" cxnId="{0D19C236-D5F1-4DF6-A74A-3EC754F3F311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CAFB450E-C051-48B0-9DD2-8C659A65A872}" type="sibTrans" cxnId="{0D19C236-D5F1-4DF6-A74A-3EC754F3F311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4CEB0CE4-308C-4292-B445-3DC20A40698D}">
      <dgm:prSet phldrT="[Текст]" custT="1"/>
      <dgm:spPr/>
      <dgm:t>
        <a:bodyPr/>
        <a:lstStyle/>
        <a:p>
          <a:r>
            <a:rPr lang="ru-RU" sz="1800" dirty="0" smtClean="0">
              <a:latin typeface="Arial Narrow" pitchFamily="34" charset="0"/>
            </a:rPr>
            <a:t>минимизация затрат работодателя на организацию электронного взаимодействия с государственной инспекцией труда</a:t>
          </a:r>
          <a:endParaRPr lang="ru-RU" sz="1800" dirty="0">
            <a:latin typeface="Arial Narrow" pitchFamily="34" charset="0"/>
          </a:endParaRPr>
        </a:p>
      </dgm:t>
    </dgm:pt>
    <dgm:pt modelId="{68A1E494-BDCF-4D1D-A48B-1F3025A147F3}" type="parTrans" cxnId="{9B324252-C64E-4CA4-B510-A7231FCABCEE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D3C13F5C-1175-4C1C-9C3A-BCE78BB8D467}" type="sibTrans" cxnId="{9B324252-C64E-4CA4-B510-A7231FCABCEE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F50D37D1-D40C-42AA-96FA-C8B1F990B584}">
      <dgm:prSet custT="1"/>
      <dgm:spPr/>
      <dgm:t>
        <a:bodyPr/>
        <a:lstStyle/>
        <a:p>
          <a:r>
            <a:rPr lang="ru-RU" sz="1800" b="1" dirty="0" smtClean="0">
              <a:latin typeface="Arial Narrow" pitchFamily="34" charset="0"/>
            </a:rPr>
            <a:t>5. Развитие АСУ КНД, реализация функций формально-логистического контроля и анализа электронных документов</a:t>
          </a:r>
          <a:endParaRPr lang="ru-RU" sz="1800" b="1" dirty="0">
            <a:latin typeface="Arial Narrow" pitchFamily="34" charset="0"/>
          </a:endParaRPr>
        </a:p>
      </dgm:t>
    </dgm:pt>
    <dgm:pt modelId="{5392C046-746A-4A06-B3FE-FB0B88F84F6D}" type="parTrans" cxnId="{97703384-E009-4BAF-AFAB-1C29D4FA4C3D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DCA815FA-7F57-45E2-B0A5-ED6AFD1E089E}" type="sibTrans" cxnId="{97703384-E009-4BAF-AFAB-1C29D4FA4C3D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22FA45E2-03D5-4877-BFCD-25C74802F0B4}" type="pres">
      <dgm:prSet presAssocID="{2BD58E27-97C5-45B5-96A5-46889209B6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9B882A-6006-4FED-9C05-1B01E047D7F7}" type="pres">
      <dgm:prSet presAssocID="{A52DD64A-6B1B-44FB-8D5D-E64A4569B1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7C4A2-963D-4CAF-BA38-613DFCDF6F60}" type="pres">
      <dgm:prSet presAssocID="{A52DD64A-6B1B-44FB-8D5D-E64A4569B10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9948E-2B1E-4856-8379-A4C3FA676BA1}" type="pres">
      <dgm:prSet presAssocID="{A12D6784-4690-4EC3-B3BB-674280575D0B}" presName="parentText" presStyleLbl="node1" presStyleIdx="1" presStyleCnt="3" custLinFactNeighborX="-2086" custLinFactNeighborY="-249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0132A-1A20-4BA8-8567-08AB779C632B}" type="pres">
      <dgm:prSet presAssocID="{A12D6784-4690-4EC3-B3BB-674280575D0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B17E4-2AC6-41AD-9EAC-D846307FF20E}" type="pres">
      <dgm:prSet presAssocID="{F50D37D1-D40C-42AA-96FA-C8B1F990B58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9C2AB7-B969-4CAA-9E16-7A8A022C2EAF}" type="presOf" srcId="{F50D37D1-D40C-42AA-96FA-C8B1F990B584}" destId="{EFAB17E4-2AC6-41AD-9EAC-D846307FF20E}" srcOrd="0" destOrd="0" presId="urn:microsoft.com/office/officeart/2005/8/layout/vList2"/>
    <dgm:cxn modelId="{296980E9-0E78-46B0-A88D-D99E42BF4855}" srcId="{2BD58E27-97C5-45B5-96A5-46889209B666}" destId="{A12D6784-4690-4EC3-B3BB-674280575D0B}" srcOrd="1" destOrd="0" parTransId="{D86CDB0E-1137-449F-83FC-75E664FC33E4}" sibTransId="{A4E0FEC0-5C50-4CE4-9A1C-3943849BB16D}"/>
    <dgm:cxn modelId="{B7B1CBC4-91EC-4F0A-861A-54DB41B94FC1}" srcId="{2BD58E27-97C5-45B5-96A5-46889209B666}" destId="{A52DD64A-6B1B-44FB-8D5D-E64A4569B107}" srcOrd="0" destOrd="0" parTransId="{23400DF5-A64D-47B2-A67E-CCE9208C8D47}" sibTransId="{135F7EAF-F77C-4975-8A2A-96DAB96540D2}"/>
    <dgm:cxn modelId="{4876374A-8425-44CF-93E0-43B94F4FC8EF}" type="presOf" srcId="{5E1E5BD4-949A-4D8D-AC19-A925B70BEAB4}" destId="{A1E7C4A2-963D-4CAF-BA38-613DFCDF6F60}" srcOrd="0" destOrd="0" presId="urn:microsoft.com/office/officeart/2005/8/layout/vList2"/>
    <dgm:cxn modelId="{28A3CE53-9CB0-469D-BEF1-9BBC3B4EB506}" type="presOf" srcId="{A12D6784-4690-4EC3-B3BB-674280575D0B}" destId="{88E9948E-2B1E-4856-8379-A4C3FA676BA1}" srcOrd="0" destOrd="0" presId="urn:microsoft.com/office/officeart/2005/8/layout/vList2"/>
    <dgm:cxn modelId="{C323E60E-715B-4772-954F-EB9F46566B46}" srcId="{A52DD64A-6B1B-44FB-8D5D-E64A4569B107}" destId="{5E1E5BD4-949A-4D8D-AC19-A925B70BEAB4}" srcOrd="0" destOrd="0" parTransId="{D2ACE568-A799-4528-B159-820BE4489318}" sibTransId="{853C1CC6-A488-427E-8D7C-D8B9EB674CF1}"/>
    <dgm:cxn modelId="{2E965200-9744-40E5-B090-8DEC231C5AC6}" type="presOf" srcId="{2BD58E27-97C5-45B5-96A5-46889209B666}" destId="{22FA45E2-03D5-4877-BFCD-25C74802F0B4}" srcOrd="0" destOrd="0" presId="urn:microsoft.com/office/officeart/2005/8/layout/vList2"/>
    <dgm:cxn modelId="{97703384-E009-4BAF-AFAB-1C29D4FA4C3D}" srcId="{2BD58E27-97C5-45B5-96A5-46889209B666}" destId="{F50D37D1-D40C-42AA-96FA-C8B1F990B584}" srcOrd="2" destOrd="0" parTransId="{5392C046-746A-4A06-B3FE-FB0B88F84F6D}" sibTransId="{DCA815FA-7F57-45E2-B0A5-ED6AFD1E089E}"/>
    <dgm:cxn modelId="{0D19C236-D5F1-4DF6-A74A-3EC754F3F311}" srcId="{A52DD64A-6B1B-44FB-8D5D-E64A4569B107}" destId="{FF56F194-D600-426B-8B83-8C2AD73141BD}" srcOrd="1" destOrd="0" parTransId="{28D599E9-CD19-477B-BC8A-CE90733F7148}" sibTransId="{CAFB450E-C051-48B0-9DD2-8C659A65A872}"/>
    <dgm:cxn modelId="{9B324252-C64E-4CA4-B510-A7231FCABCEE}" srcId="{A12D6784-4690-4EC3-B3BB-674280575D0B}" destId="{4CEB0CE4-308C-4292-B445-3DC20A40698D}" srcOrd="1" destOrd="0" parTransId="{68A1E494-BDCF-4D1D-A48B-1F3025A147F3}" sibTransId="{D3C13F5C-1175-4C1C-9C3A-BCE78BB8D467}"/>
    <dgm:cxn modelId="{8316EEBF-62A4-4C32-9C7C-8683A1650109}" type="presOf" srcId="{FF56F194-D600-426B-8B83-8C2AD73141BD}" destId="{A1E7C4A2-963D-4CAF-BA38-613DFCDF6F60}" srcOrd="0" destOrd="1" presId="urn:microsoft.com/office/officeart/2005/8/layout/vList2"/>
    <dgm:cxn modelId="{F08C1F49-94F8-4857-8092-2BC959C4ABCB}" type="presOf" srcId="{A52DD64A-6B1B-44FB-8D5D-E64A4569B107}" destId="{CB9B882A-6006-4FED-9C05-1B01E047D7F7}" srcOrd="0" destOrd="0" presId="urn:microsoft.com/office/officeart/2005/8/layout/vList2"/>
    <dgm:cxn modelId="{91AB4765-25B8-4873-9188-15E3E472A2EB}" type="presOf" srcId="{4CEB0CE4-308C-4292-B445-3DC20A40698D}" destId="{2B50132A-1A20-4BA8-8567-08AB779C632B}" srcOrd="0" destOrd="1" presId="urn:microsoft.com/office/officeart/2005/8/layout/vList2"/>
    <dgm:cxn modelId="{E5B48398-0A02-4258-84CB-27FC692B4EFC}" type="presOf" srcId="{6D67C1B1-7BD9-4FD5-ACC0-F8083EE3E74A}" destId="{2B50132A-1A20-4BA8-8567-08AB779C632B}" srcOrd="0" destOrd="0" presId="urn:microsoft.com/office/officeart/2005/8/layout/vList2"/>
    <dgm:cxn modelId="{3A606828-E24D-4879-A014-055580659EDF}" srcId="{A12D6784-4690-4EC3-B3BB-674280575D0B}" destId="{6D67C1B1-7BD9-4FD5-ACC0-F8083EE3E74A}" srcOrd="0" destOrd="0" parTransId="{D5EB9936-7A7F-4BAF-ACE6-DAEE7E295CFA}" sibTransId="{7073F99C-F5DC-4431-899B-1A4325BD0DAA}"/>
    <dgm:cxn modelId="{428551C0-2C8A-452C-8F77-AB9C2C9C7518}" type="presParOf" srcId="{22FA45E2-03D5-4877-BFCD-25C74802F0B4}" destId="{CB9B882A-6006-4FED-9C05-1B01E047D7F7}" srcOrd="0" destOrd="0" presId="urn:microsoft.com/office/officeart/2005/8/layout/vList2"/>
    <dgm:cxn modelId="{560F1EA6-1135-4779-AE16-DF9B9C6210B3}" type="presParOf" srcId="{22FA45E2-03D5-4877-BFCD-25C74802F0B4}" destId="{A1E7C4A2-963D-4CAF-BA38-613DFCDF6F60}" srcOrd="1" destOrd="0" presId="urn:microsoft.com/office/officeart/2005/8/layout/vList2"/>
    <dgm:cxn modelId="{75DC0E3B-D325-4ADB-86C1-28880A54E57E}" type="presParOf" srcId="{22FA45E2-03D5-4877-BFCD-25C74802F0B4}" destId="{88E9948E-2B1E-4856-8379-A4C3FA676BA1}" srcOrd="2" destOrd="0" presId="urn:microsoft.com/office/officeart/2005/8/layout/vList2"/>
    <dgm:cxn modelId="{65437001-FCDF-46CA-9D3A-77F778F37796}" type="presParOf" srcId="{22FA45E2-03D5-4877-BFCD-25C74802F0B4}" destId="{2B50132A-1A20-4BA8-8567-08AB779C632B}" srcOrd="3" destOrd="0" presId="urn:microsoft.com/office/officeart/2005/8/layout/vList2"/>
    <dgm:cxn modelId="{BDE64629-D330-4F10-9195-F6FED95B9030}" type="presParOf" srcId="{22FA45E2-03D5-4877-BFCD-25C74802F0B4}" destId="{EFAB17E4-2AC6-41AD-9EAC-D846307FF2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81258-8E99-4D75-9CAE-C73939E6EC62}" type="doc">
      <dgm:prSet loTypeId="urn:microsoft.com/office/officeart/2005/8/layout/vList2" loCatId="list" qsTypeId="urn:microsoft.com/office/officeart/2005/8/quickstyle/simple1#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D67E829-7D9A-4C42-B815-2D16F488C056}">
      <dgm:prSet phldrT="[Текст]"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Предмет проверки (аудита): сведения, содержащиеся в кадровых документах, связанные с исполнением трудового законодательства, с применением  электронных проверочных листов</a:t>
          </a:r>
          <a:endParaRPr lang="ru-RU" sz="1600" dirty="0">
            <a:latin typeface="Arial Narrow" pitchFamily="34" charset="0"/>
          </a:endParaRPr>
        </a:p>
      </dgm:t>
    </dgm:pt>
    <dgm:pt modelId="{3BF7E5C2-6082-4968-A370-CD36785C7459}" type="parTrans" cxnId="{662B958C-8CF3-457D-A4F6-B74B4C1F541B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C0F19729-922F-4D51-BE21-EAA29D01D4F0}" type="sibTrans" cxnId="{662B958C-8CF3-457D-A4F6-B74B4C1F541B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95AF93C1-3CFD-43B6-BB51-A4A1D704A8B4}">
      <dgm:prSet phldrT="[Текст]"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Представление для проведения проверки (аудита) </a:t>
          </a:r>
          <a:r>
            <a:rPr lang="ru-RU" sz="1600" b="1" dirty="0" smtClean="0">
              <a:latin typeface="Arial Narrow" pitchFamily="34" charset="0"/>
            </a:rPr>
            <a:t>не менее 23 наименований кадровых документов </a:t>
          </a:r>
          <a:r>
            <a:rPr lang="ru-RU" sz="1600" dirty="0" smtClean="0">
              <a:latin typeface="Arial Narrow" pitchFamily="34" charset="0"/>
            </a:rPr>
            <a:t>в электронной форме, подписанных электронной подписью</a:t>
          </a:r>
          <a:endParaRPr lang="ru-RU" sz="1600" dirty="0">
            <a:latin typeface="Arial Narrow" pitchFamily="34" charset="0"/>
          </a:endParaRPr>
        </a:p>
      </dgm:t>
    </dgm:pt>
    <dgm:pt modelId="{F610D885-D453-4D9D-9FA6-229AB30BC719}" type="parTrans" cxnId="{150C2641-9BCD-45F7-8704-BAA038329F81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A76310DB-E6D8-4415-861F-B460C5070FF5}" type="sibTrans" cxnId="{150C2641-9BCD-45F7-8704-BAA038329F81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034C312E-43F3-4173-A39D-170548BB0FA7}">
      <dgm:prSet phldrT="[Текст]"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Использование </a:t>
          </a:r>
          <a:r>
            <a:rPr lang="ru-RU" sz="1600" b="1" dirty="0" smtClean="0">
              <a:latin typeface="Arial Narrow" pitchFamily="34" charset="0"/>
            </a:rPr>
            <a:t>Системы  защищенного юридически значимого обмена электронными документами по телекоммуникационным каналам связи </a:t>
          </a:r>
          <a:endParaRPr lang="ru-RU" sz="1600" b="1" dirty="0">
            <a:latin typeface="Arial Narrow" pitchFamily="34" charset="0"/>
          </a:endParaRPr>
        </a:p>
      </dgm:t>
    </dgm:pt>
    <dgm:pt modelId="{EB047F13-D4F4-4FD4-A309-ABD0628348BF}" type="parTrans" cxnId="{26F6D3C0-A25E-48C3-A6E6-B031501AEEE4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8B5CB21B-C611-45B1-B5E3-C9DCE4A6CFD6}" type="sibTrans" cxnId="{26F6D3C0-A25E-48C3-A6E6-B031501AEEE4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2A5245BB-A16D-48AB-AF9C-5C2AF435ADF8}" type="pres">
      <dgm:prSet presAssocID="{CC381258-8E99-4D75-9CAE-C73939E6EC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AD23E3-979D-4DCC-A484-B518A220AF2F}" type="pres">
      <dgm:prSet presAssocID="{0D67E829-7D9A-4C42-B815-2D16F488C05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7A288-D0B4-4FA3-B25B-1DE976FFEC88}" type="pres">
      <dgm:prSet presAssocID="{C0F19729-922F-4D51-BE21-EAA29D01D4F0}" presName="spacer" presStyleCnt="0"/>
      <dgm:spPr/>
      <dgm:t>
        <a:bodyPr/>
        <a:lstStyle/>
        <a:p>
          <a:endParaRPr lang="ru-RU"/>
        </a:p>
      </dgm:t>
    </dgm:pt>
    <dgm:pt modelId="{4B760300-BA3E-4F92-8C28-BD75C6656288}" type="pres">
      <dgm:prSet presAssocID="{95AF93C1-3CFD-43B6-BB51-A4A1D704A8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08668-A307-4991-AD51-A181CC697706}" type="pres">
      <dgm:prSet presAssocID="{A76310DB-E6D8-4415-861F-B460C5070FF5}" presName="spacer" presStyleCnt="0"/>
      <dgm:spPr/>
      <dgm:t>
        <a:bodyPr/>
        <a:lstStyle/>
        <a:p>
          <a:endParaRPr lang="ru-RU"/>
        </a:p>
      </dgm:t>
    </dgm:pt>
    <dgm:pt modelId="{CA82D370-F916-474E-A279-19FE1674A916}" type="pres">
      <dgm:prSet presAssocID="{034C312E-43F3-4173-A39D-170548BB0FA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9B9FF3-21FE-4025-9F4B-C0AFDFD48E54}" type="presOf" srcId="{034C312E-43F3-4173-A39D-170548BB0FA7}" destId="{CA82D370-F916-474E-A279-19FE1674A916}" srcOrd="0" destOrd="0" presId="urn:microsoft.com/office/officeart/2005/8/layout/vList2"/>
    <dgm:cxn modelId="{662B958C-8CF3-457D-A4F6-B74B4C1F541B}" srcId="{CC381258-8E99-4D75-9CAE-C73939E6EC62}" destId="{0D67E829-7D9A-4C42-B815-2D16F488C056}" srcOrd="0" destOrd="0" parTransId="{3BF7E5C2-6082-4968-A370-CD36785C7459}" sibTransId="{C0F19729-922F-4D51-BE21-EAA29D01D4F0}"/>
    <dgm:cxn modelId="{F2A54E07-1245-4578-BE67-7DA855A9741C}" type="presOf" srcId="{CC381258-8E99-4D75-9CAE-C73939E6EC62}" destId="{2A5245BB-A16D-48AB-AF9C-5C2AF435ADF8}" srcOrd="0" destOrd="0" presId="urn:microsoft.com/office/officeart/2005/8/layout/vList2"/>
    <dgm:cxn modelId="{150C2641-9BCD-45F7-8704-BAA038329F81}" srcId="{CC381258-8E99-4D75-9CAE-C73939E6EC62}" destId="{95AF93C1-3CFD-43B6-BB51-A4A1D704A8B4}" srcOrd="1" destOrd="0" parTransId="{F610D885-D453-4D9D-9FA6-229AB30BC719}" sibTransId="{A76310DB-E6D8-4415-861F-B460C5070FF5}"/>
    <dgm:cxn modelId="{7C180F62-C1B1-41AA-8A76-ED6DB9979EF7}" type="presOf" srcId="{95AF93C1-3CFD-43B6-BB51-A4A1D704A8B4}" destId="{4B760300-BA3E-4F92-8C28-BD75C6656288}" srcOrd="0" destOrd="0" presId="urn:microsoft.com/office/officeart/2005/8/layout/vList2"/>
    <dgm:cxn modelId="{1CAD9A71-0076-4419-AF79-910E8B7C3B54}" type="presOf" srcId="{0D67E829-7D9A-4C42-B815-2D16F488C056}" destId="{1EAD23E3-979D-4DCC-A484-B518A220AF2F}" srcOrd="0" destOrd="0" presId="urn:microsoft.com/office/officeart/2005/8/layout/vList2"/>
    <dgm:cxn modelId="{26F6D3C0-A25E-48C3-A6E6-B031501AEEE4}" srcId="{CC381258-8E99-4D75-9CAE-C73939E6EC62}" destId="{034C312E-43F3-4173-A39D-170548BB0FA7}" srcOrd="2" destOrd="0" parTransId="{EB047F13-D4F4-4FD4-A309-ABD0628348BF}" sibTransId="{8B5CB21B-C611-45B1-B5E3-C9DCE4A6CFD6}"/>
    <dgm:cxn modelId="{C5ADF9E1-3C52-4673-8DF1-6C0D91AC265E}" type="presParOf" srcId="{2A5245BB-A16D-48AB-AF9C-5C2AF435ADF8}" destId="{1EAD23E3-979D-4DCC-A484-B518A220AF2F}" srcOrd="0" destOrd="0" presId="urn:microsoft.com/office/officeart/2005/8/layout/vList2"/>
    <dgm:cxn modelId="{2E1FA714-1C9B-4622-92E4-85B39A3AA4A8}" type="presParOf" srcId="{2A5245BB-A16D-48AB-AF9C-5C2AF435ADF8}" destId="{1C37A288-D0B4-4FA3-B25B-1DE976FFEC88}" srcOrd="1" destOrd="0" presId="urn:microsoft.com/office/officeart/2005/8/layout/vList2"/>
    <dgm:cxn modelId="{159929D6-3F4A-4F88-B719-37B771BF5F8B}" type="presParOf" srcId="{2A5245BB-A16D-48AB-AF9C-5C2AF435ADF8}" destId="{4B760300-BA3E-4F92-8C28-BD75C6656288}" srcOrd="2" destOrd="0" presId="urn:microsoft.com/office/officeart/2005/8/layout/vList2"/>
    <dgm:cxn modelId="{F0F1BEEF-B5C2-4556-9A6C-A4E6FE9D2A16}" type="presParOf" srcId="{2A5245BB-A16D-48AB-AF9C-5C2AF435ADF8}" destId="{3A808668-A307-4991-AD51-A181CC697706}" srcOrd="3" destOrd="0" presId="urn:microsoft.com/office/officeart/2005/8/layout/vList2"/>
    <dgm:cxn modelId="{96A16C30-850A-4265-A4AE-4488DF41E750}" type="presParOf" srcId="{2A5245BB-A16D-48AB-AF9C-5C2AF435ADF8}" destId="{CA82D370-F916-474E-A279-19FE1674A916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3FDAE-8BD8-4CFA-9F2C-D68F2C02ED7F}" type="doc">
      <dgm:prSet loTypeId="urn:microsoft.com/office/officeart/2005/8/layout/process2" loCatId="process" qsTypeId="urn:microsoft.com/office/officeart/2005/8/quickstyle/simple3" qsCatId="simple" csTypeId="urn:microsoft.com/office/officeart/2005/8/colors/accent3_1" csCatId="accent3" phldr="1"/>
      <dgm:spPr/>
    </dgm:pt>
    <dgm:pt modelId="{18B1D990-D10A-43DC-AED0-CACA106CEB02}">
      <dgm:prSet phldrT="[Текст]" custT="1"/>
      <dgm:spPr/>
      <dgm:t>
        <a:bodyPr/>
        <a:lstStyle/>
        <a:p>
          <a:r>
            <a:rPr lang="ru-RU" sz="1400" dirty="0" smtClean="0"/>
            <a:t>1. Оформление распоряжения о проверке, запроса документов</a:t>
          </a:r>
          <a:endParaRPr lang="ru-RU" sz="1400" dirty="0"/>
        </a:p>
      </dgm:t>
    </dgm:pt>
    <dgm:pt modelId="{0B658943-7357-4CDC-85B6-531F3DB8B575}" type="parTrans" cxnId="{7369E2DC-3946-4635-90F4-5E79363CA5C2}">
      <dgm:prSet/>
      <dgm:spPr/>
      <dgm:t>
        <a:bodyPr/>
        <a:lstStyle/>
        <a:p>
          <a:endParaRPr lang="ru-RU"/>
        </a:p>
      </dgm:t>
    </dgm:pt>
    <dgm:pt modelId="{08A91B43-B75A-4903-AC8D-661DF180C768}" type="sibTrans" cxnId="{7369E2DC-3946-4635-90F4-5E79363CA5C2}">
      <dgm:prSet/>
      <dgm:spPr/>
      <dgm:t>
        <a:bodyPr/>
        <a:lstStyle/>
        <a:p>
          <a:endParaRPr lang="ru-RU"/>
        </a:p>
      </dgm:t>
    </dgm:pt>
    <dgm:pt modelId="{1B1504A2-85A6-4525-BD77-A0B2E648D555}">
      <dgm:prSet phldrT="[Текст]" custT="1"/>
      <dgm:spPr/>
      <dgm:t>
        <a:bodyPr/>
        <a:lstStyle/>
        <a:p>
          <a:r>
            <a:rPr lang="ru-RU" sz="1400" dirty="0" smtClean="0"/>
            <a:t>2. Подписание распоряжения, запроса электронной подписью</a:t>
          </a:r>
          <a:endParaRPr lang="ru-RU" sz="1400" dirty="0"/>
        </a:p>
      </dgm:t>
    </dgm:pt>
    <dgm:pt modelId="{76867427-4072-4087-88A4-35F8A8784D7C}" type="parTrans" cxnId="{8BFBBFBA-A257-416D-BFAA-B06F374D482B}">
      <dgm:prSet/>
      <dgm:spPr/>
      <dgm:t>
        <a:bodyPr/>
        <a:lstStyle/>
        <a:p>
          <a:endParaRPr lang="ru-RU"/>
        </a:p>
      </dgm:t>
    </dgm:pt>
    <dgm:pt modelId="{68373A4A-A6A8-4AFA-BDA4-91BFE7E54E12}" type="sibTrans" cxnId="{8BFBBFBA-A257-416D-BFAA-B06F374D482B}">
      <dgm:prSet/>
      <dgm:spPr/>
      <dgm:t>
        <a:bodyPr/>
        <a:lstStyle/>
        <a:p>
          <a:endParaRPr lang="ru-RU"/>
        </a:p>
      </dgm:t>
    </dgm:pt>
    <dgm:pt modelId="{4E45F830-1A9B-4818-992C-1C8680E0B0DD}">
      <dgm:prSet phldrT="[Текст]" custT="1"/>
      <dgm:spPr/>
      <dgm:t>
        <a:bodyPr/>
        <a:lstStyle/>
        <a:p>
          <a:r>
            <a:rPr lang="ru-RU" sz="1400" dirty="0" smtClean="0"/>
            <a:t>3. Получение документов, проверка электронной подписи</a:t>
          </a:r>
          <a:endParaRPr lang="ru-RU" sz="1400" dirty="0"/>
        </a:p>
      </dgm:t>
    </dgm:pt>
    <dgm:pt modelId="{C6E80645-B84A-4DF6-8B62-BC5846202659}" type="parTrans" cxnId="{D69B7C66-D31D-45C3-8B94-BA74A2EEDD2B}">
      <dgm:prSet/>
      <dgm:spPr/>
      <dgm:t>
        <a:bodyPr/>
        <a:lstStyle/>
        <a:p>
          <a:endParaRPr lang="ru-RU"/>
        </a:p>
      </dgm:t>
    </dgm:pt>
    <dgm:pt modelId="{B89DCE77-10A1-46D1-AB4F-7F9E107877F3}" type="sibTrans" cxnId="{D69B7C66-D31D-45C3-8B94-BA74A2EEDD2B}">
      <dgm:prSet/>
      <dgm:spPr/>
      <dgm:t>
        <a:bodyPr/>
        <a:lstStyle/>
        <a:p>
          <a:endParaRPr lang="ru-RU"/>
        </a:p>
      </dgm:t>
    </dgm:pt>
    <dgm:pt modelId="{EDC3CC2E-B167-4605-8C1A-3222EBB62211}">
      <dgm:prSet custT="1"/>
      <dgm:spPr/>
      <dgm:t>
        <a:bodyPr/>
        <a:lstStyle/>
        <a:p>
          <a:r>
            <a:rPr lang="ru-RU" sz="1400" dirty="0" smtClean="0"/>
            <a:t>4. Оценка документов с помощью проверочных листов, оформление результатов  </a:t>
          </a:r>
          <a:endParaRPr lang="ru-RU" sz="1400" dirty="0"/>
        </a:p>
      </dgm:t>
    </dgm:pt>
    <dgm:pt modelId="{1BF7217E-3C51-4248-9F21-8D3CD4505EEB}" type="parTrans" cxnId="{DF5F7731-42FD-45EE-AEAF-89BF4D545E21}">
      <dgm:prSet/>
      <dgm:spPr/>
      <dgm:t>
        <a:bodyPr/>
        <a:lstStyle/>
        <a:p>
          <a:endParaRPr lang="ru-RU"/>
        </a:p>
      </dgm:t>
    </dgm:pt>
    <dgm:pt modelId="{AFB6DA06-8D4B-4097-BA4C-2F7490F75A48}" type="sibTrans" cxnId="{DF5F7731-42FD-45EE-AEAF-89BF4D545E21}">
      <dgm:prSet/>
      <dgm:spPr/>
      <dgm:t>
        <a:bodyPr/>
        <a:lstStyle/>
        <a:p>
          <a:endParaRPr lang="ru-RU"/>
        </a:p>
      </dgm:t>
    </dgm:pt>
    <dgm:pt modelId="{8AEF37A8-3C2E-4833-AF22-C256C90EBE15}">
      <dgm:prSet custT="1"/>
      <dgm:spPr/>
      <dgm:t>
        <a:bodyPr/>
        <a:lstStyle/>
        <a:p>
          <a:r>
            <a:rPr lang="ru-RU" sz="1400" dirty="0" smtClean="0"/>
            <a:t>5. Подписание документов о результатах проверки ЭП, направление ПЛ</a:t>
          </a:r>
          <a:endParaRPr lang="ru-RU" sz="1400" dirty="0"/>
        </a:p>
      </dgm:t>
    </dgm:pt>
    <dgm:pt modelId="{E115B169-D3CD-46E5-8D74-86221EDC6D71}" type="parTrans" cxnId="{DFC3F281-F52B-4B2A-93C0-22E92CE5A85F}">
      <dgm:prSet/>
      <dgm:spPr/>
      <dgm:t>
        <a:bodyPr/>
        <a:lstStyle/>
        <a:p>
          <a:endParaRPr lang="ru-RU"/>
        </a:p>
      </dgm:t>
    </dgm:pt>
    <dgm:pt modelId="{D7AC13E1-3AA4-45BB-9E47-4664D98A9B48}" type="sibTrans" cxnId="{DFC3F281-F52B-4B2A-93C0-22E92CE5A85F}">
      <dgm:prSet/>
      <dgm:spPr/>
      <dgm:t>
        <a:bodyPr/>
        <a:lstStyle/>
        <a:p>
          <a:endParaRPr lang="ru-RU"/>
        </a:p>
      </dgm:t>
    </dgm:pt>
    <dgm:pt modelId="{C4DED435-228E-401A-9750-6BBE23C02FC7}" type="pres">
      <dgm:prSet presAssocID="{EEA3FDAE-8BD8-4CFA-9F2C-D68F2C02ED7F}" presName="linearFlow" presStyleCnt="0">
        <dgm:presLayoutVars>
          <dgm:resizeHandles val="exact"/>
        </dgm:presLayoutVars>
      </dgm:prSet>
      <dgm:spPr/>
    </dgm:pt>
    <dgm:pt modelId="{004E2725-8D91-46ED-A8B7-E7E32EB14606}" type="pres">
      <dgm:prSet presAssocID="{18B1D990-D10A-43DC-AED0-CACA106CEB02}" presName="node" presStyleLbl="node1" presStyleIdx="0" presStyleCnt="5" custLinFactNeighborX="336" custLinFactNeighborY="-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D0208-EAB5-4A9B-B8FB-1AE2703FE0D8}" type="pres">
      <dgm:prSet presAssocID="{08A91B43-B75A-4903-AC8D-661DF180C76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956909D-6BE2-4EB9-ACF7-52310895506D}" type="pres">
      <dgm:prSet presAssocID="{08A91B43-B75A-4903-AC8D-661DF180C76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377197B-F8BB-4B75-B439-4CD6418DEA76}" type="pres">
      <dgm:prSet presAssocID="{1B1504A2-85A6-4525-BD77-A0B2E648D55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D3614-B501-433E-870A-3D395D2983A8}" type="pres">
      <dgm:prSet presAssocID="{68373A4A-A6A8-4AFA-BDA4-91BFE7E54E1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A93FD6F-9ACD-47CD-94FE-AA4FFFC5693E}" type="pres">
      <dgm:prSet presAssocID="{68373A4A-A6A8-4AFA-BDA4-91BFE7E54E1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202410F-EC49-4793-84F8-62518127DADF}" type="pres">
      <dgm:prSet presAssocID="{4E45F830-1A9B-4818-992C-1C8680E0B0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B916B-5679-496B-9F40-806CFB29C865}" type="pres">
      <dgm:prSet presAssocID="{B89DCE77-10A1-46D1-AB4F-7F9E107877F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55AC243-69A4-4221-B411-9E7DC4225B05}" type="pres">
      <dgm:prSet presAssocID="{B89DCE77-10A1-46D1-AB4F-7F9E107877F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C6AD968-98AC-4705-BE18-E8E182EE7E6A}" type="pres">
      <dgm:prSet presAssocID="{EDC3CC2E-B167-4605-8C1A-3222EBB622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93E7C-75B3-490B-834A-E911868F37D2}" type="pres">
      <dgm:prSet presAssocID="{AFB6DA06-8D4B-4097-BA4C-2F7490F75A48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96EC25B-E8CA-4E5E-900B-11B0546195BF}" type="pres">
      <dgm:prSet presAssocID="{AFB6DA06-8D4B-4097-BA4C-2F7490F75A4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FA209E9-EE44-4924-BF5F-2D408E46D2F2}" type="pres">
      <dgm:prSet presAssocID="{8AEF37A8-3C2E-4833-AF22-C256C90EBE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4269A-B160-4577-B539-F7E180F2E225}" type="presOf" srcId="{1B1504A2-85A6-4525-BD77-A0B2E648D555}" destId="{B377197B-F8BB-4B75-B439-4CD6418DEA76}" srcOrd="0" destOrd="0" presId="urn:microsoft.com/office/officeart/2005/8/layout/process2"/>
    <dgm:cxn modelId="{456D365C-C7CA-4057-AE21-83F16A96C05F}" type="presOf" srcId="{EDC3CC2E-B167-4605-8C1A-3222EBB62211}" destId="{2C6AD968-98AC-4705-BE18-E8E182EE7E6A}" srcOrd="0" destOrd="0" presId="urn:microsoft.com/office/officeart/2005/8/layout/process2"/>
    <dgm:cxn modelId="{B252433B-0307-4619-BAED-C77A54AE2CA5}" type="presOf" srcId="{B89DCE77-10A1-46D1-AB4F-7F9E107877F3}" destId="{855AC243-69A4-4221-B411-9E7DC4225B05}" srcOrd="1" destOrd="0" presId="urn:microsoft.com/office/officeart/2005/8/layout/process2"/>
    <dgm:cxn modelId="{D69B7C66-D31D-45C3-8B94-BA74A2EEDD2B}" srcId="{EEA3FDAE-8BD8-4CFA-9F2C-D68F2C02ED7F}" destId="{4E45F830-1A9B-4818-992C-1C8680E0B0DD}" srcOrd="2" destOrd="0" parTransId="{C6E80645-B84A-4DF6-8B62-BC5846202659}" sibTransId="{B89DCE77-10A1-46D1-AB4F-7F9E107877F3}"/>
    <dgm:cxn modelId="{298ACF87-8B37-4052-A059-9F8A6AB81AF8}" type="presOf" srcId="{AFB6DA06-8D4B-4097-BA4C-2F7490F75A48}" destId="{35993E7C-75B3-490B-834A-E911868F37D2}" srcOrd="0" destOrd="0" presId="urn:microsoft.com/office/officeart/2005/8/layout/process2"/>
    <dgm:cxn modelId="{396AFB0F-CEA0-47A8-AD2F-45F07348D829}" type="presOf" srcId="{8AEF37A8-3C2E-4833-AF22-C256C90EBE15}" destId="{1FA209E9-EE44-4924-BF5F-2D408E46D2F2}" srcOrd="0" destOrd="0" presId="urn:microsoft.com/office/officeart/2005/8/layout/process2"/>
    <dgm:cxn modelId="{45F98AE0-550C-49A3-A1EF-6D3B094F82C7}" type="presOf" srcId="{4E45F830-1A9B-4818-992C-1C8680E0B0DD}" destId="{B202410F-EC49-4793-84F8-62518127DADF}" srcOrd="0" destOrd="0" presId="urn:microsoft.com/office/officeart/2005/8/layout/process2"/>
    <dgm:cxn modelId="{7369E2DC-3946-4635-90F4-5E79363CA5C2}" srcId="{EEA3FDAE-8BD8-4CFA-9F2C-D68F2C02ED7F}" destId="{18B1D990-D10A-43DC-AED0-CACA106CEB02}" srcOrd="0" destOrd="0" parTransId="{0B658943-7357-4CDC-85B6-531F3DB8B575}" sibTransId="{08A91B43-B75A-4903-AC8D-661DF180C768}"/>
    <dgm:cxn modelId="{127DB9DF-B44B-4DEA-8164-7E065DA9D231}" type="presOf" srcId="{68373A4A-A6A8-4AFA-BDA4-91BFE7E54E12}" destId="{CA93FD6F-9ACD-47CD-94FE-AA4FFFC5693E}" srcOrd="1" destOrd="0" presId="urn:microsoft.com/office/officeart/2005/8/layout/process2"/>
    <dgm:cxn modelId="{8BFBBFBA-A257-416D-BFAA-B06F374D482B}" srcId="{EEA3FDAE-8BD8-4CFA-9F2C-D68F2C02ED7F}" destId="{1B1504A2-85A6-4525-BD77-A0B2E648D555}" srcOrd="1" destOrd="0" parTransId="{76867427-4072-4087-88A4-35F8A8784D7C}" sibTransId="{68373A4A-A6A8-4AFA-BDA4-91BFE7E54E12}"/>
    <dgm:cxn modelId="{E8A51CC4-843D-4B1C-9883-7D163ED2E524}" type="presOf" srcId="{68373A4A-A6A8-4AFA-BDA4-91BFE7E54E12}" destId="{C07D3614-B501-433E-870A-3D395D2983A8}" srcOrd="0" destOrd="0" presId="urn:microsoft.com/office/officeart/2005/8/layout/process2"/>
    <dgm:cxn modelId="{3630EF81-3B80-4580-A21E-D9B1613A9CA4}" type="presOf" srcId="{08A91B43-B75A-4903-AC8D-661DF180C768}" destId="{E92D0208-EAB5-4A9B-B8FB-1AE2703FE0D8}" srcOrd="0" destOrd="0" presId="urn:microsoft.com/office/officeart/2005/8/layout/process2"/>
    <dgm:cxn modelId="{8018205E-0F1D-49E9-A9BC-6DBC1C16331C}" type="presOf" srcId="{B89DCE77-10A1-46D1-AB4F-7F9E107877F3}" destId="{B92B916B-5679-496B-9F40-806CFB29C865}" srcOrd="0" destOrd="0" presId="urn:microsoft.com/office/officeart/2005/8/layout/process2"/>
    <dgm:cxn modelId="{B19820F7-221F-4E32-B1B2-0460AE4E2757}" type="presOf" srcId="{AFB6DA06-8D4B-4097-BA4C-2F7490F75A48}" destId="{796EC25B-E8CA-4E5E-900B-11B0546195BF}" srcOrd="1" destOrd="0" presId="urn:microsoft.com/office/officeart/2005/8/layout/process2"/>
    <dgm:cxn modelId="{BF2F4596-A6C4-492D-B66C-6295C23B9618}" type="presOf" srcId="{EEA3FDAE-8BD8-4CFA-9F2C-D68F2C02ED7F}" destId="{C4DED435-228E-401A-9750-6BBE23C02FC7}" srcOrd="0" destOrd="0" presId="urn:microsoft.com/office/officeart/2005/8/layout/process2"/>
    <dgm:cxn modelId="{38E91A85-390B-4ADD-B658-7A4EF5363F8F}" type="presOf" srcId="{08A91B43-B75A-4903-AC8D-661DF180C768}" destId="{B956909D-6BE2-4EB9-ACF7-52310895506D}" srcOrd="1" destOrd="0" presId="urn:microsoft.com/office/officeart/2005/8/layout/process2"/>
    <dgm:cxn modelId="{DFC3F281-F52B-4B2A-93C0-22E92CE5A85F}" srcId="{EEA3FDAE-8BD8-4CFA-9F2C-D68F2C02ED7F}" destId="{8AEF37A8-3C2E-4833-AF22-C256C90EBE15}" srcOrd="4" destOrd="0" parTransId="{E115B169-D3CD-46E5-8D74-86221EDC6D71}" sibTransId="{D7AC13E1-3AA4-45BB-9E47-4664D98A9B48}"/>
    <dgm:cxn modelId="{E83B6D9F-96AF-401F-B67A-46534773E1C7}" type="presOf" srcId="{18B1D990-D10A-43DC-AED0-CACA106CEB02}" destId="{004E2725-8D91-46ED-A8B7-E7E32EB14606}" srcOrd="0" destOrd="0" presId="urn:microsoft.com/office/officeart/2005/8/layout/process2"/>
    <dgm:cxn modelId="{DF5F7731-42FD-45EE-AEAF-89BF4D545E21}" srcId="{EEA3FDAE-8BD8-4CFA-9F2C-D68F2C02ED7F}" destId="{EDC3CC2E-B167-4605-8C1A-3222EBB62211}" srcOrd="3" destOrd="0" parTransId="{1BF7217E-3C51-4248-9F21-8D3CD4505EEB}" sibTransId="{AFB6DA06-8D4B-4097-BA4C-2F7490F75A48}"/>
    <dgm:cxn modelId="{ACC2A473-9318-4174-8AEF-7CFE598634B9}" type="presParOf" srcId="{C4DED435-228E-401A-9750-6BBE23C02FC7}" destId="{004E2725-8D91-46ED-A8B7-E7E32EB14606}" srcOrd="0" destOrd="0" presId="urn:microsoft.com/office/officeart/2005/8/layout/process2"/>
    <dgm:cxn modelId="{D864A5D4-65D0-4061-A05F-FE00F38024B2}" type="presParOf" srcId="{C4DED435-228E-401A-9750-6BBE23C02FC7}" destId="{E92D0208-EAB5-4A9B-B8FB-1AE2703FE0D8}" srcOrd="1" destOrd="0" presId="urn:microsoft.com/office/officeart/2005/8/layout/process2"/>
    <dgm:cxn modelId="{B4C96538-86F2-4090-BC18-FCEB4E754909}" type="presParOf" srcId="{E92D0208-EAB5-4A9B-B8FB-1AE2703FE0D8}" destId="{B956909D-6BE2-4EB9-ACF7-52310895506D}" srcOrd="0" destOrd="0" presId="urn:microsoft.com/office/officeart/2005/8/layout/process2"/>
    <dgm:cxn modelId="{83F76E54-2627-4BFD-9D29-76FE19BB9071}" type="presParOf" srcId="{C4DED435-228E-401A-9750-6BBE23C02FC7}" destId="{B377197B-F8BB-4B75-B439-4CD6418DEA76}" srcOrd="2" destOrd="0" presId="urn:microsoft.com/office/officeart/2005/8/layout/process2"/>
    <dgm:cxn modelId="{5ACDAE85-29D6-4376-9EEA-EA8370F697E9}" type="presParOf" srcId="{C4DED435-228E-401A-9750-6BBE23C02FC7}" destId="{C07D3614-B501-433E-870A-3D395D2983A8}" srcOrd="3" destOrd="0" presId="urn:microsoft.com/office/officeart/2005/8/layout/process2"/>
    <dgm:cxn modelId="{DF3D439D-8C92-4ABA-A1F5-A1E1740BD697}" type="presParOf" srcId="{C07D3614-B501-433E-870A-3D395D2983A8}" destId="{CA93FD6F-9ACD-47CD-94FE-AA4FFFC5693E}" srcOrd="0" destOrd="0" presId="urn:microsoft.com/office/officeart/2005/8/layout/process2"/>
    <dgm:cxn modelId="{21F2C693-25CB-4E7B-82C4-DC66B73DBC81}" type="presParOf" srcId="{C4DED435-228E-401A-9750-6BBE23C02FC7}" destId="{B202410F-EC49-4793-84F8-62518127DADF}" srcOrd="4" destOrd="0" presId="urn:microsoft.com/office/officeart/2005/8/layout/process2"/>
    <dgm:cxn modelId="{B78E32A1-B16F-412A-9A11-6E66A9372C7A}" type="presParOf" srcId="{C4DED435-228E-401A-9750-6BBE23C02FC7}" destId="{B92B916B-5679-496B-9F40-806CFB29C865}" srcOrd="5" destOrd="0" presId="urn:microsoft.com/office/officeart/2005/8/layout/process2"/>
    <dgm:cxn modelId="{D86CC07D-9AE1-4DCE-AF2B-68B60C81FA18}" type="presParOf" srcId="{B92B916B-5679-496B-9F40-806CFB29C865}" destId="{855AC243-69A4-4221-B411-9E7DC4225B05}" srcOrd="0" destOrd="0" presId="urn:microsoft.com/office/officeart/2005/8/layout/process2"/>
    <dgm:cxn modelId="{319FE058-B38A-4088-9545-FE492CCF42F0}" type="presParOf" srcId="{C4DED435-228E-401A-9750-6BBE23C02FC7}" destId="{2C6AD968-98AC-4705-BE18-E8E182EE7E6A}" srcOrd="6" destOrd="0" presId="urn:microsoft.com/office/officeart/2005/8/layout/process2"/>
    <dgm:cxn modelId="{3169B4FD-669A-41F5-870F-3C1FF37C5F1C}" type="presParOf" srcId="{C4DED435-228E-401A-9750-6BBE23C02FC7}" destId="{35993E7C-75B3-490B-834A-E911868F37D2}" srcOrd="7" destOrd="0" presId="urn:microsoft.com/office/officeart/2005/8/layout/process2"/>
    <dgm:cxn modelId="{97ACCD64-FCAA-40C5-BB1E-A2D1F8976D1D}" type="presParOf" srcId="{35993E7C-75B3-490B-834A-E911868F37D2}" destId="{796EC25B-E8CA-4E5E-900B-11B0546195BF}" srcOrd="0" destOrd="0" presId="urn:microsoft.com/office/officeart/2005/8/layout/process2"/>
    <dgm:cxn modelId="{6C67C0DB-CC84-4B73-998E-5F89BD991DDE}" type="presParOf" srcId="{C4DED435-228E-401A-9750-6BBE23C02FC7}" destId="{1FA209E9-EE44-4924-BF5F-2D408E46D2F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3FDAE-8BD8-4CFA-9F2C-D68F2C02ED7F}" type="doc">
      <dgm:prSet loTypeId="urn:microsoft.com/office/officeart/2005/8/layout/process2" loCatId="process" qsTypeId="urn:microsoft.com/office/officeart/2005/8/quickstyle/simple3" qsCatId="simple" csTypeId="urn:microsoft.com/office/officeart/2005/8/colors/accent3_1" csCatId="accent3" phldr="1"/>
      <dgm:spPr/>
    </dgm:pt>
    <dgm:pt modelId="{18B1D990-D10A-43DC-AED0-CACA106CEB02}">
      <dgm:prSet phldrT="[Текст]" custT="1"/>
      <dgm:spPr/>
      <dgm:t>
        <a:bodyPr/>
        <a:lstStyle/>
        <a:p>
          <a:r>
            <a:rPr lang="ru-RU" sz="1400" dirty="0" smtClean="0"/>
            <a:t>1. Получение распоряжения, запроса, проверка электронной подписи</a:t>
          </a:r>
          <a:endParaRPr lang="ru-RU" sz="1400" dirty="0"/>
        </a:p>
      </dgm:t>
    </dgm:pt>
    <dgm:pt modelId="{0B658943-7357-4CDC-85B6-531F3DB8B575}" type="parTrans" cxnId="{7369E2DC-3946-4635-90F4-5E79363CA5C2}">
      <dgm:prSet/>
      <dgm:spPr/>
      <dgm:t>
        <a:bodyPr/>
        <a:lstStyle/>
        <a:p>
          <a:endParaRPr lang="ru-RU" sz="1400"/>
        </a:p>
      </dgm:t>
    </dgm:pt>
    <dgm:pt modelId="{08A91B43-B75A-4903-AC8D-661DF180C768}" type="sibTrans" cxnId="{7369E2DC-3946-4635-90F4-5E79363CA5C2}">
      <dgm:prSet custT="1"/>
      <dgm:spPr/>
      <dgm:t>
        <a:bodyPr/>
        <a:lstStyle/>
        <a:p>
          <a:endParaRPr lang="ru-RU" sz="1400"/>
        </a:p>
      </dgm:t>
    </dgm:pt>
    <dgm:pt modelId="{1B1504A2-85A6-4525-BD77-A0B2E648D555}">
      <dgm:prSet phldrT="[Текст]" custT="1"/>
      <dgm:spPr/>
      <dgm:t>
        <a:bodyPr/>
        <a:lstStyle/>
        <a:p>
          <a:r>
            <a:rPr lang="ru-RU" sz="1400" dirty="0" smtClean="0"/>
            <a:t>2. Формирование пакета документов на проверку</a:t>
          </a:r>
          <a:endParaRPr lang="ru-RU" sz="1400" dirty="0"/>
        </a:p>
      </dgm:t>
    </dgm:pt>
    <dgm:pt modelId="{76867427-4072-4087-88A4-35F8A8784D7C}" type="parTrans" cxnId="{8BFBBFBA-A257-416D-BFAA-B06F374D482B}">
      <dgm:prSet/>
      <dgm:spPr/>
      <dgm:t>
        <a:bodyPr/>
        <a:lstStyle/>
        <a:p>
          <a:endParaRPr lang="ru-RU" sz="1400"/>
        </a:p>
      </dgm:t>
    </dgm:pt>
    <dgm:pt modelId="{68373A4A-A6A8-4AFA-BDA4-91BFE7E54E12}" type="sibTrans" cxnId="{8BFBBFBA-A257-416D-BFAA-B06F374D482B}">
      <dgm:prSet custT="1"/>
      <dgm:spPr/>
      <dgm:t>
        <a:bodyPr/>
        <a:lstStyle/>
        <a:p>
          <a:endParaRPr lang="ru-RU" sz="1400"/>
        </a:p>
      </dgm:t>
    </dgm:pt>
    <dgm:pt modelId="{4E45F830-1A9B-4818-992C-1C8680E0B0DD}">
      <dgm:prSet phldrT="[Текст]" custT="1"/>
      <dgm:spPr/>
      <dgm:t>
        <a:bodyPr/>
        <a:lstStyle/>
        <a:p>
          <a:r>
            <a:rPr lang="ru-RU" sz="1400" dirty="0" smtClean="0"/>
            <a:t>3. Подписание пакета документов электронной подписью, направление в ГИТ</a:t>
          </a:r>
          <a:endParaRPr lang="ru-RU" sz="1400" dirty="0"/>
        </a:p>
      </dgm:t>
    </dgm:pt>
    <dgm:pt modelId="{C6E80645-B84A-4DF6-8B62-BC5846202659}" type="parTrans" cxnId="{D69B7C66-D31D-45C3-8B94-BA74A2EEDD2B}">
      <dgm:prSet/>
      <dgm:spPr/>
      <dgm:t>
        <a:bodyPr/>
        <a:lstStyle/>
        <a:p>
          <a:endParaRPr lang="ru-RU" sz="1400"/>
        </a:p>
      </dgm:t>
    </dgm:pt>
    <dgm:pt modelId="{B89DCE77-10A1-46D1-AB4F-7F9E107877F3}" type="sibTrans" cxnId="{D69B7C66-D31D-45C3-8B94-BA74A2EEDD2B}">
      <dgm:prSet custT="1"/>
      <dgm:spPr/>
      <dgm:t>
        <a:bodyPr/>
        <a:lstStyle/>
        <a:p>
          <a:endParaRPr lang="ru-RU" sz="1400"/>
        </a:p>
      </dgm:t>
    </dgm:pt>
    <dgm:pt modelId="{EDC3CC2E-B167-4605-8C1A-3222EBB62211}">
      <dgm:prSet custT="1"/>
      <dgm:spPr/>
      <dgm:t>
        <a:bodyPr/>
        <a:lstStyle/>
        <a:p>
          <a:r>
            <a:rPr lang="ru-RU" sz="1400" dirty="0" smtClean="0"/>
            <a:t>4. Получение результатов проверки, проверка электронной подписи</a:t>
          </a:r>
          <a:endParaRPr lang="ru-RU" sz="1400" dirty="0"/>
        </a:p>
      </dgm:t>
    </dgm:pt>
    <dgm:pt modelId="{1BF7217E-3C51-4248-9F21-8D3CD4505EEB}" type="parTrans" cxnId="{DF5F7731-42FD-45EE-AEAF-89BF4D545E21}">
      <dgm:prSet/>
      <dgm:spPr/>
      <dgm:t>
        <a:bodyPr/>
        <a:lstStyle/>
        <a:p>
          <a:endParaRPr lang="ru-RU" sz="1400"/>
        </a:p>
      </dgm:t>
    </dgm:pt>
    <dgm:pt modelId="{AFB6DA06-8D4B-4097-BA4C-2F7490F75A48}" type="sibTrans" cxnId="{DF5F7731-42FD-45EE-AEAF-89BF4D545E21}">
      <dgm:prSet custT="1"/>
      <dgm:spPr/>
      <dgm:t>
        <a:bodyPr/>
        <a:lstStyle/>
        <a:p>
          <a:endParaRPr lang="ru-RU" sz="1400"/>
        </a:p>
      </dgm:t>
    </dgm:pt>
    <dgm:pt modelId="{05DA3E7F-26CD-4E30-B44A-41BA0613959D}">
      <dgm:prSet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400" i="1" dirty="0" smtClean="0"/>
            <a:t>Представление информации об устранении нарушений</a:t>
          </a:r>
          <a:endParaRPr lang="ru-RU" sz="1400" dirty="0"/>
        </a:p>
      </dgm:t>
    </dgm:pt>
    <dgm:pt modelId="{67EA20BE-9598-419E-AED3-622162E11222}" type="parTrans" cxnId="{5E326B2A-FE11-4CDF-A282-8E93D91BC712}">
      <dgm:prSet/>
      <dgm:spPr/>
      <dgm:t>
        <a:bodyPr/>
        <a:lstStyle/>
        <a:p>
          <a:endParaRPr lang="ru-RU" sz="1400"/>
        </a:p>
      </dgm:t>
    </dgm:pt>
    <dgm:pt modelId="{7F9117FC-031F-4037-90E3-11DD6FFE273E}" type="sibTrans" cxnId="{5E326B2A-FE11-4CDF-A282-8E93D91BC712}">
      <dgm:prSet/>
      <dgm:spPr/>
      <dgm:t>
        <a:bodyPr/>
        <a:lstStyle/>
        <a:p>
          <a:endParaRPr lang="ru-RU" sz="1400"/>
        </a:p>
      </dgm:t>
    </dgm:pt>
    <dgm:pt modelId="{C4DED435-228E-401A-9750-6BBE23C02FC7}" type="pres">
      <dgm:prSet presAssocID="{EEA3FDAE-8BD8-4CFA-9F2C-D68F2C02ED7F}" presName="linearFlow" presStyleCnt="0">
        <dgm:presLayoutVars>
          <dgm:resizeHandles val="exact"/>
        </dgm:presLayoutVars>
      </dgm:prSet>
      <dgm:spPr/>
    </dgm:pt>
    <dgm:pt modelId="{004E2725-8D91-46ED-A8B7-E7E32EB14606}" type="pres">
      <dgm:prSet presAssocID="{18B1D990-D10A-43DC-AED0-CACA106CEB02}" presName="node" presStyleLbl="node1" presStyleIdx="0" presStyleCnt="5" custLinFactNeighborX="336" custLinFactNeighborY="-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D0208-EAB5-4A9B-B8FB-1AE2703FE0D8}" type="pres">
      <dgm:prSet presAssocID="{08A91B43-B75A-4903-AC8D-661DF180C76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956909D-6BE2-4EB9-ACF7-52310895506D}" type="pres">
      <dgm:prSet presAssocID="{08A91B43-B75A-4903-AC8D-661DF180C76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377197B-F8BB-4B75-B439-4CD6418DEA76}" type="pres">
      <dgm:prSet presAssocID="{1B1504A2-85A6-4525-BD77-A0B2E648D55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D3614-B501-433E-870A-3D395D2983A8}" type="pres">
      <dgm:prSet presAssocID="{68373A4A-A6A8-4AFA-BDA4-91BFE7E54E1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A93FD6F-9ACD-47CD-94FE-AA4FFFC5693E}" type="pres">
      <dgm:prSet presAssocID="{68373A4A-A6A8-4AFA-BDA4-91BFE7E54E1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202410F-EC49-4793-84F8-62518127DADF}" type="pres">
      <dgm:prSet presAssocID="{4E45F830-1A9B-4818-992C-1C8680E0B0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B916B-5679-496B-9F40-806CFB29C865}" type="pres">
      <dgm:prSet presAssocID="{B89DCE77-10A1-46D1-AB4F-7F9E107877F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55AC243-69A4-4221-B411-9E7DC4225B05}" type="pres">
      <dgm:prSet presAssocID="{B89DCE77-10A1-46D1-AB4F-7F9E107877F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C6AD968-98AC-4705-BE18-E8E182EE7E6A}" type="pres">
      <dgm:prSet presAssocID="{EDC3CC2E-B167-4605-8C1A-3222EBB622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BFE77-445B-4D64-9B51-697531313131}" type="pres">
      <dgm:prSet presAssocID="{AFB6DA06-8D4B-4097-BA4C-2F7490F75A48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8FC95C8-AEAC-4031-893F-F869A2BC8086}" type="pres">
      <dgm:prSet presAssocID="{AFB6DA06-8D4B-4097-BA4C-2F7490F75A4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D58E4DB-4583-4304-AAF3-159F2585AAEB}" type="pres">
      <dgm:prSet presAssocID="{05DA3E7F-26CD-4E30-B44A-41BA061395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BDCF1-DA37-4604-B5CD-5CFF0C11D62B}" type="presOf" srcId="{B89DCE77-10A1-46D1-AB4F-7F9E107877F3}" destId="{855AC243-69A4-4221-B411-9E7DC4225B05}" srcOrd="1" destOrd="0" presId="urn:microsoft.com/office/officeart/2005/8/layout/process2"/>
    <dgm:cxn modelId="{2BE8FB34-A6D7-4B0D-8B70-F4A2F33EC83A}" type="presOf" srcId="{05DA3E7F-26CD-4E30-B44A-41BA0613959D}" destId="{0D58E4DB-4583-4304-AAF3-159F2585AAEB}" srcOrd="0" destOrd="0" presId="urn:microsoft.com/office/officeart/2005/8/layout/process2"/>
    <dgm:cxn modelId="{8F9506E0-8765-447C-9534-13FA368C08C2}" type="presOf" srcId="{08A91B43-B75A-4903-AC8D-661DF180C768}" destId="{E92D0208-EAB5-4A9B-B8FB-1AE2703FE0D8}" srcOrd="0" destOrd="0" presId="urn:microsoft.com/office/officeart/2005/8/layout/process2"/>
    <dgm:cxn modelId="{21D2A5F2-BF70-4F2F-A3FC-4098F449651F}" type="presOf" srcId="{08A91B43-B75A-4903-AC8D-661DF180C768}" destId="{B956909D-6BE2-4EB9-ACF7-52310895506D}" srcOrd="1" destOrd="0" presId="urn:microsoft.com/office/officeart/2005/8/layout/process2"/>
    <dgm:cxn modelId="{D8901B06-633E-43DC-8D6F-4E1DA5BC2EF9}" type="presOf" srcId="{68373A4A-A6A8-4AFA-BDA4-91BFE7E54E12}" destId="{CA93FD6F-9ACD-47CD-94FE-AA4FFFC5693E}" srcOrd="1" destOrd="0" presId="urn:microsoft.com/office/officeart/2005/8/layout/process2"/>
    <dgm:cxn modelId="{D69B7C66-D31D-45C3-8B94-BA74A2EEDD2B}" srcId="{EEA3FDAE-8BD8-4CFA-9F2C-D68F2C02ED7F}" destId="{4E45F830-1A9B-4818-992C-1C8680E0B0DD}" srcOrd="2" destOrd="0" parTransId="{C6E80645-B84A-4DF6-8B62-BC5846202659}" sibTransId="{B89DCE77-10A1-46D1-AB4F-7F9E107877F3}"/>
    <dgm:cxn modelId="{8D0F3B0E-93D2-4940-8FDC-24F913CC66BC}" type="presOf" srcId="{EEA3FDAE-8BD8-4CFA-9F2C-D68F2C02ED7F}" destId="{C4DED435-228E-401A-9750-6BBE23C02FC7}" srcOrd="0" destOrd="0" presId="urn:microsoft.com/office/officeart/2005/8/layout/process2"/>
    <dgm:cxn modelId="{C799BCEA-AE52-405A-B194-7F7C72252526}" type="presOf" srcId="{4E45F830-1A9B-4818-992C-1C8680E0B0DD}" destId="{B202410F-EC49-4793-84F8-62518127DADF}" srcOrd="0" destOrd="0" presId="urn:microsoft.com/office/officeart/2005/8/layout/process2"/>
    <dgm:cxn modelId="{0E2A3705-58F4-4D69-B469-8C15F8E4FF1E}" type="presOf" srcId="{1B1504A2-85A6-4525-BD77-A0B2E648D555}" destId="{B377197B-F8BB-4B75-B439-4CD6418DEA76}" srcOrd="0" destOrd="0" presId="urn:microsoft.com/office/officeart/2005/8/layout/process2"/>
    <dgm:cxn modelId="{6E90283F-5707-4AE8-8F16-0B56027CADDA}" type="presOf" srcId="{AFB6DA06-8D4B-4097-BA4C-2F7490F75A48}" destId="{E1BBFE77-445B-4D64-9B51-697531313131}" srcOrd="0" destOrd="0" presId="urn:microsoft.com/office/officeart/2005/8/layout/process2"/>
    <dgm:cxn modelId="{7369E2DC-3946-4635-90F4-5E79363CA5C2}" srcId="{EEA3FDAE-8BD8-4CFA-9F2C-D68F2C02ED7F}" destId="{18B1D990-D10A-43DC-AED0-CACA106CEB02}" srcOrd="0" destOrd="0" parTransId="{0B658943-7357-4CDC-85B6-531F3DB8B575}" sibTransId="{08A91B43-B75A-4903-AC8D-661DF180C768}"/>
    <dgm:cxn modelId="{90C6EFA7-9AB0-4343-A7D1-4966E37CB4CA}" type="presOf" srcId="{B89DCE77-10A1-46D1-AB4F-7F9E107877F3}" destId="{B92B916B-5679-496B-9F40-806CFB29C865}" srcOrd="0" destOrd="0" presId="urn:microsoft.com/office/officeart/2005/8/layout/process2"/>
    <dgm:cxn modelId="{8BFBBFBA-A257-416D-BFAA-B06F374D482B}" srcId="{EEA3FDAE-8BD8-4CFA-9F2C-D68F2C02ED7F}" destId="{1B1504A2-85A6-4525-BD77-A0B2E648D555}" srcOrd="1" destOrd="0" parTransId="{76867427-4072-4087-88A4-35F8A8784D7C}" sibTransId="{68373A4A-A6A8-4AFA-BDA4-91BFE7E54E12}"/>
    <dgm:cxn modelId="{F2FF1888-C35A-48AC-8320-39AD68BD266D}" type="presOf" srcId="{18B1D990-D10A-43DC-AED0-CACA106CEB02}" destId="{004E2725-8D91-46ED-A8B7-E7E32EB14606}" srcOrd="0" destOrd="0" presId="urn:microsoft.com/office/officeart/2005/8/layout/process2"/>
    <dgm:cxn modelId="{5588B874-0378-4F3C-B953-E61E639A4DE2}" type="presOf" srcId="{AFB6DA06-8D4B-4097-BA4C-2F7490F75A48}" destId="{88FC95C8-AEAC-4031-893F-F869A2BC8086}" srcOrd="1" destOrd="0" presId="urn:microsoft.com/office/officeart/2005/8/layout/process2"/>
    <dgm:cxn modelId="{63B88266-EA7E-4191-ADD4-C96519C54A57}" type="presOf" srcId="{EDC3CC2E-B167-4605-8C1A-3222EBB62211}" destId="{2C6AD968-98AC-4705-BE18-E8E182EE7E6A}" srcOrd="0" destOrd="0" presId="urn:microsoft.com/office/officeart/2005/8/layout/process2"/>
    <dgm:cxn modelId="{82195A7A-1D83-4037-83E8-F2A6A18F47F6}" type="presOf" srcId="{68373A4A-A6A8-4AFA-BDA4-91BFE7E54E12}" destId="{C07D3614-B501-433E-870A-3D395D2983A8}" srcOrd="0" destOrd="0" presId="urn:microsoft.com/office/officeart/2005/8/layout/process2"/>
    <dgm:cxn modelId="{5E326B2A-FE11-4CDF-A282-8E93D91BC712}" srcId="{EEA3FDAE-8BD8-4CFA-9F2C-D68F2C02ED7F}" destId="{05DA3E7F-26CD-4E30-B44A-41BA0613959D}" srcOrd="4" destOrd="0" parTransId="{67EA20BE-9598-419E-AED3-622162E11222}" sibTransId="{7F9117FC-031F-4037-90E3-11DD6FFE273E}"/>
    <dgm:cxn modelId="{DF5F7731-42FD-45EE-AEAF-89BF4D545E21}" srcId="{EEA3FDAE-8BD8-4CFA-9F2C-D68F2C02ED7F}" destId="{EDC3CC2E-B167-4605-8C1A-3222EBB62211}" srcOrd="3" destOrd="0" parTransId="{1BF7217E-3C51-4248-9F21-8D3CD4505EEB}" sibTransId="{AFB6DA06-8D4B-4097-BA4C-2F7490F75A48}"/>
    <dgm:cxn modelId="{3BBAC774-7EB9-4558-9BD2-004140D1173A}" type="presParOf" srcId="{C4DED435-228E-401A-9750-6BBE23C02FC7}" destId="{004E2725-8D91-46ED-A8B7-E7E32EB14606}" srcOrd="0" destOrd="0" presId="urn:microsoft.com/office/officeart/2005/8/layout/process2"/>
    <dgm:cxn modelId="{06FA73A5-112A-4B99-9B0C-345E460A2D28}" type="presParOf" srcId="{C4DED435-228E-401A-9750-6BBE23C02FC7}" destId="{E92D0208-EAB5-4A9B-B8FB-1AE2703FE0D8}" srcOrd="1" destOrd="0" presId="urn:microsoft.com/office/officeart/2005/8/layout/process2"/>
    <dgm:cxn modelId="{31B61A51-0115-40BE-89AD-7550DB09204B}" type="presParOf" srcId="{E92D0208-EAB5-4A9B-B8FB-1AE2703FE0D8}" destId="{B956909D-6BE2-4EB9-ACF7-52310895506D}" srcOrd="0" destOrd="0" presId="urn:microsoft.com/office/officeart/2005/8/layout/process2"/>
    <dgm:cxn modelId="{C8FAB413-297C-4A0A-89D4-AB2EEA703EDA}" type="presParOf" srcId="{C4DED435-228E-401A-9750-6BBE23C02FC7}" destId="{B377197B-F8BB-4B75-B439-4CD6418DEA76}" srcOrd="2" destOrd="0" presId="urn:microsoft.com/office/officeart/2005/8/layout/process2"/>
    <dgm:cxn modelId="{E74DC14B-42F4-487C-BEEE-C0C048433BE6}" type="presParOf" srcId="{C4DED435-228E-401A-9750-6BBE23C02FC7}" destId="{C07D3614-B501-433E-870A-3D395D2983A8}" srcOrd="3" destOrd="0" presId="urn:microsoft.com/office/officeart/2005/8/layout/process2"/>
    <dgm:cxn modelId="{E46F0606-0F38-4D40-90AA-00C46887C1A0}" type="presParOf" srcId="{C07D3614-B501-433E-870A-3D395D2983A8}" destId="{CA93FD6F-9ACD-47CD-94FE-AA4FFFC5693E}" srcOrd="0" destOrd="0" presId="urn:microsoft.com/office/officeart/2005/8/layout/process2"/>
    <dgm:cxn modelId="{616273B8-C0E0-4485-9657-CB4C3B36B39A}" type="presParOf" srcId="{C4DED435-228E-401A-9750-6BBE23C02FC7}" destId="{B202410F-EC49-4793-84F8-62518127DADF}" srcOrd="4" destOrd="0" presId="urn:microsoft.com/office/officeart/2005/8/layout/process2"/>
    <dgm:cxn modelId="{A5454A4B-E48B-412B-9FEF-CDA65BA45708}" type="presParOf" srcId="{C4DED435-228E-401A-9750-6BBE23C02FC7}" destId="{B92B916B-5679-496B-9F40-806CFB29C865}" srcOrd="5" destOrd="0" presId="urn:microsoft.com/office/officeart/2005/8/layout/process2"/>
    <dgm:cxn modelId="{428D89B9-4BA2-4DEE-B957-C5DE6A2B3786}" type="presParOf" srcId="{B92B916B-5679-496B-9F40-806CFB29C865}" destId="{855AC243-69A4-4221-B411-9E7DC4225B05}" srcOrd="0" destOrd="0" presId="urn:microsoft.com/office/officeart/2005/8/layout/process2"/>
    <dgm:cxn modelId="{54E245FB-C3CF-4AF2-94F0-47E422385069}" type="presParOf" srcId="{C4DED435-228E-401A-9750-6BBE23C02FC7}" destId="{2C6AD968-98AC-4705-BE18-E8E182EE7E6A}" srcOrd="6" destOrd="0" presId="urn:microsoft.com/office/officeart/2005/8/layout/process2"/>
    <dgm:cxn modelId="{9DEEA15E-A3ED-43E2-B129-575B1FFD8CB0}" type="presParOf" srcId="{C4DED435-228E-401A-9750-6BBE23C02FC7}" destId="{E1BBFE77-445B-4D64-9B51-697531313131}" srcOrd="7" destOrd="0" presId="urn:microsoft.com/office/officeart/2005/8/layout/process2"/>
    <dgm:cxn modelId="{CC491195-8BFC-4AE7-BA15-199BCB1AF64D}" type="presParOf" srcId="{E1BBFE77-445B-4D64-9B51-697531313131}" destId="{88FC95C8-AEAC-4031-893F-F869A2BC8086}" srcOrd="0" destOrd="0" presId="urn:microsoft.com/office/officeart/2005/8/layout/process2"/>
    <dgm:cxn modelId="{13CA3668-D4DB-46CA-9452-9D5E2120F104}" type="presParOf" srcId="{C4DED435-228E-401A-9750-6BBE23C02FC7}" destId="{0D58E4DB-4583-4304-AAF3-159F2585AAE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149FAB-B130-4B9B-972F-A1FEE491150C}" type="doc">
      <dgm:prSet loTypeId="urn:microsoft.com/office/officeart/2005/8/layout/vList3#1" loCatId="list" qsTypeId="urn:microsoft.com/office/officeart/2005/8/quickstyle/simple1" qsCatId="simple" csTypeId="urn:microsoft.com/office/officeart/2005/8/colors/accent3_1" csCatId="accent3" phldr="1"/>
      <dgm:spPr/>
    </dgm:pt>
    <dgm:pt modelId="{4B1397BB-3F81-4EF0-B111-C556FBA90B1D}">
      <dgm:prSet phldrT="[Текст]" custT="1"/>
      <dgm:spPr/>
      <dgm:t>
        <a:bodyPr/>
        <a:lstStyle/>
        <a:p>
          <a:r>
            <a:rPr lang="ru-RU" sz="1600" dirty="0" smtClean="0"/>
            <a:t>ТРАНСФОРМАЦИЯ ТРАДИЦИОННЫХ ПЛАНОВЫХ ПРОВЕРОК В СИСТЕМНЫЙ МОНИТОРИНГ </a:t>
          </a:r>
          <a:endParaRPr lang="ru-RU" sz="1600" dirty="0"/>
        </a:p>
      </dgm:t>
    </dgm:pt>
    <dgm:pt modelId="{75B6A9F5-B993-475B-A9EB-7E9874999877}" type="parTrans" cxnId="{9FD35A5C-E2E9-4321-B597-A677E91D0996}">
      <dgm:prSet/>
      <dgm:spPr/>
      <dgm:t>
        <a:bodyPr/>
        <a:lstStyle/>
        <a:p>
          <a:endParaRPr lang="ru-RU" sz="1600"/>
        </a:p>
      </dgm:t>
    </dgm:pt>
    <dgm:pt modelId="{D01F4863-419F-41B1-8416-047DFD5B4A3E}" type="sibTrans" cxnId="{9FD35A5C-E2E9-4321-B597-A677E91D0996}">
      <dgm:prSet/>
      <dgm:spPr/>
      <dgm:t>
        <a:bodyPr/>
        <a:lstStyle/>
        <a:p>
          <a:endParaRPr lang="ru-RU" sz="1600"/>
        </a:p>
      </dgm:t>
    </dgm:pt>
    <dgm:pt modelId="{F9EA8AAF-1944-4058-A9AA-07EECD693A21}">
      <dgm:prSet phldrT="[Текст]" custT="1"/>
      <dgm:spPr/>
      <dgm:t>
        <a:bodyPr/>
        <a:lstStyle/>
        <a:p>
          <a:r>
            <a:rPr lang="ru-RU" sz="1600" dirty="0" smtClean="0"/>
            <a:t>ФОРМИРОВАНИЕ ПРИНЦИПИАЛЬНО НОВОГО ТИПА ИНСПЕКТОРА-КОНСУЛЬТАНТА, СОДЕЙСТВУЮЩЕГО В УСТРАНЕНИИ НАРУШЕНИЙ</a:t>
          </a:r>
          <a:endParaRPr lang="ru-RU" sz="1600" dirty="0"/>
        </a:p>
      </dgm:t>
    </dgm:pt>
    <dgm:pt modelId="{155F8E2B-55E7-49AC-A02D-81DD33E6D30C}" type="parTrans" cxnId="{C80588C9-FCC2-4A1C-8DCF-E07110F517CE}">
      <dgm:prSet/>
      <dgm:spPr/>
      <dgm:t>
        <a:bodyPr/>
        <a:lstStyle/>
        <a:p>
          <a:endParaRPr lang="ru-RU" sz="1600"/>
        </a:p>
      </dgm:t>
    </dgm:pt>
    <dgm:pt modelId="{DED5ADE5-8F88-441C-9B40-0F433EC0E60B}" type="sibTrans" cxnId="{C80588C9-FCC2-4A1C-8DCF-E07110F517CE}">
      <dgm:prSet/>
      <dgm:spPr/>
      <dgm:t>
        <a:bodyPr/>
        <a:lstStyle/>
        <a:p>
          <a:endParaRPr lang="ru-RU" sz="1600"/>
        </a:p>
      </dgm:t>
    </dgm:pt>
    <dgm:pt modelId="{E2ACCFFC-1089-4AD6-A32F-A1AE3DB55D68}" type="pres">
      <dgm:prSet presAssocID="{65149FAB-B130-4B9B-972F-A1FEE491150C}" presName="linearFlow" presStyleCnt="0">
        <dgm:presLayoutVars>
          <dgm:dir/>
          <dgm:resizeHandles val="exact"/>
        </dgm:presLayoutVars>
      </dgm:prSet>
      <dgm:spPr/>
    </dgm:pt>
    <dgm:pt modelId="{06CE00A9-89FD-42E8-9C6D-5F7835EA5A89}" type="pres">
      <dgm:prSet presAssocID="{4B1397BB-3F81-4EF0-B111-C556FBA90B1D}" presName="composite" presStyleCnt="0"/>
      <dgm:spPr/>
    </dgm:pt>
    <dgm:pt modelId="{A2640BEC-96FA-46A9-B4F8-2DA56665AB07}" type="pres">
      <dgm:prSet presAssocID="{4B1397BB-3F81-4EF0-B111-C556FBA90B1D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8C206EF-1908-4484-8E37-E0BAE7CD8591}" type="pres">
      <dgm:prSet presAssocID="{4B1397BB-3F81-4EF0-B111-C556FBA90B1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90E2A-B8CA-42B7-A114-72A2D1A2E346}" type="pres">
      <dgm:prSet presAssocID="{D01F4863-419F-41B1-8416-047DFD5B4A3E}" presName="spacing" presStyleCnt="0"/>
      <dgm:spPr/>
    </dgm:pt>
    <dgm:pt modelId="{C050E369-32EF-4F28-ADF8-F6CD4BD575EB}" type="pres">
      <dgm:prSet presAssocID="{F9EA8AAF-1944-4058-A9AA-07EECD693A21}" presName="composite" presStyleCnt="0"/>
      <dgm:spPr/>
    </dgm:pt>
    <dgm:pt modelId="{D275947B-7CAF-4923-8A29-E1CCBD39F4C4}" type="pres">
      <dgm:prSet presAssocID="{F9EA8AAF-1944-4058-A9AA-07EECD693A21}" presName="imgShp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7A3AFA-5DD5-4BE2-8AAC-48DF350E9C3E}" type="pres">
      <dgm:prSet presAssocID="{F9EA8AAF-1944-4058-A9AA-07EECD693A2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0588C9-FCC2-4A1C-8DCF-E07110F517CE}" srcId="{65149FAB-B130-4B9B-972F-A1FEE491150C}" destId="{F9EA8AAF-1944-4058-A9AA-07EECD693A21}" srcOrd="1" destOrd="0" parTransId="{155F8E2B-55E7-49AC-A02D-81DD33E6D30C}" sibTransId="{DED5ADE5-8F88-441C-9B40-0F433EC0E60B}"/>
    <dgm:cxn modelId="{49CD1902-B776-4ADA-9966-D4ABABFC6907}" type="presOf" srcId="{F9EA8AAF-1944-4058-A9AA-07EECD693A21}" destId="{237A3AFA-5DD5-4BE2-8AAC-48DF350E9C3E}" srcOrd="0" destOrd="0" presId="urn:microsoft.com/office/officeart/2005/8/layout/vList3#1"/>
    <dgm:cxn modelId="{B42FBBB0-9329-41CF-A030-DE9C8C002E3B}" type="presOf" srcId="{65149FAB-B130-4B9B-972F-A1FEE491150C}" destId="{E2ACCFFC-1089-4AD6-A32F-A1AE3DB55D68}" srcOrd="0" destOrd="0" presId="urn:microsoft.com/office/officeart/2005/8/layout/vList3#1"/>
    <dgm:cxn modelId="{2A15DDF3-3DBA-44AD-8677-FFA8C8C63D05}" type="presOf" srcId="{4B1397BB-3F81-4EF0-B111-C556FBA90B1D}" destId="{88C206EF-1908-4484-8E37-E0BAE7CD8591}" srcOrd="0" destOrd="0" presId="urn:microsoft.com/office/officeart/2005/8/layout/vList3#1"/>
    <dgm:cxn modelId="{9FD35A5C-E2E9-4321-B597-A677E91D0996}" srcId="{65149FAB-B130-4B9B-972F-A1FEE491150C}" destId="{4B1397BB-3F81-4EF0-B111-C556FBA90B1D}" srcOrd="0" destOrd="0" parTransId="{75B6A9F5-B993-475B-A9EB-7E9874999877}" sibTransId="{D01F4863-419F-41B1-8416-047DFD5B4A3E}"/>
    <dgm:cxn modelId="{A015536C-6AB9-4A8B-9289-194F7FB2028A}" type="presParOf" srcId="{E2ACCFFC-1089-4AD6-A32F-A1AE3DB55D68}" destId="{06CE00A9-89FD-42E8-9C6D-5F7835EA5A89}" srcOrd="0" destOrd="0" presId="urn:microsoft.com/office/officeart/2005/8/layout/vList3#1"/>
    <dgm:cxn modelId="{77FE866B-B15F-44E3-904B-2BD931AB5EF4}" type="presParOf" srcId="{06CE00A9-89FD-42E8-9C6D-5F7835EA5A89}" destId="{A2640BEC-96FA-46A9-B4F8-2DA56665AB07}" srcOrd="0" destOrd="0" presId="urn:microsoft.com/office/officeart/2005/8/layout/vList3#1"/>
    <dgm:cxn modelId="{52F3248F-E13D-4B0D-900A-E5173991BB39}" type="presParOf" srcId="{06CE00A9-89FD-42E8-9C6D-5F7835EA5A89}" destId="{88C206EF-1908-4484-8E37-E0BAE7CD8591}" srcOrd="1" destOrd="0" presId="urn:microsoft.com/office/officeart/2005/8/layout/vList3#1"/>
    <dgm:cxn modelId="{F1179749-7A71-4894-AFBF-EC97C31120DE}" type="presParOf" srcId="{E2ACCFFC-1089-4AD6-A32F-A1AE3DB55D68}" destId="{7A590E2A-B8CA-42B7-A114-72A2D1A2E346}" srcOrd="1" destOrd="0" presId="urn:microsoft.com/office/officeart/2005/8/layout/vList3#1"/>
    <dgm:cxn modelId="{6B999A6C-35AA-4D77-B0F3-85B05027869D}" type="presParOf" srcId="{E2ACCFFC-1089-4AD6-A32F-A1AE3DB55D68}" destId="{C050E369-32EF-4F28-ADF8-F6CD4BD575EB}" srcOrd="2" destOrd="0" presId="urn:microsoft.com/office/officeart/2005/8/layout/vList3#1"/>
    <dgm:cxn modelId="{30ECECCB-0816-4E56-89AF-45C2701D0D9B}" type="presParOf" srcId="{C050E369-32EF-4F28-ADF8-F6CD4BD575EB}" destId="{D275947B-7CAF-4923-8A29-E1CCBD39F4C4}" srcOrd="0" destOrd="0" presId="urn:microsoft.com/office/officeart/2005/8/layout/vList3#1"/>
    <dgm:cxn modelId="{D703C4D7-0415-47AA-BC13-7F53612BB34D}" type="presParOf" srcId="{C050E369-32EF-4F28-ADF8-F6CD4BD575EB}" destId="{237A3AFA-5DD5-4BE2-8AAC-48DF350E9C3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B6D17B-65A7-482C-8029-707FEBC88379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2CF1116-8C85-433B-9792-01AF0AD200D4}">
      <dgm:prSet phldrT="[Текст]"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Работники</a:t>
          </a:r>
          <a:endParaRPr lang="ru-RU" sz="1600" dirty="0">
            <a:latin typeface="Arial Narrow" pitchFamily="34" charset="0"/>
          </a:endParaRPr>
        </a:p>
      </dgm:t>
    </dgm:pt>
    <dgm:pt modelId="{D894EE62-D7DE-4395-9A87-F14AFAEFFEEA}" type="parTrans" cxnId="{02FB1A18-9B91-4BD1-90EB-2F8FAEA75E76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3C8E7990-BBF9-498D-89AD-A15F2DA0EC95}" type="sibTrans" cxnId="{02FB1A18-9B91-4BD1-90EB-2F8FAEA75E76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F10128EC-CD27-4539-B0F9-8A3BF1EF77DC}">
      <dgm:prSet phldrT="[Текст]"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Прозрачность информации</a:t>
          </a:r>
          <a:endParaRPr lang="ru-RU" sz="1600" dirty="0">
            <a:latin typeface="Arial Narrow" pitchFamily="34" charset="0"/>
          </a:endParaRPr>
        </a:p>
      </dgm:t>
    </dgm:pt>
    <dgm:pt modelId="{F778A15B-2753-4DCA-86C5-27D3511C28C3}" type="parTrans" cxnId="{48422A5F-63BB-47FB-90CA-A7EEDB40BDDA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9D633C2D-1B7B-414D-9BFF-46E38EAC9A7C}" type="sibTrans" cxnId="{48422A5F-63BB-47FB-90CA-A7EEDB40BDDA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DCA5F295-1F23-48AE-B6AE-D930DD8D43E2}">
      <dgm:prSet phldrT="[Текст]"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Сохранность информации</a:t>
          </a:r>
          <a:endParaRPr lang="ru-RU" sz="1600" dirty="0">
            <a:latin typeface="Arial Narrow" pitchFamily="34" charset="0"/>
          </a:endParaRPr>
        </a:p>
      </dgm:t>
    </dgm:pt>
    <dgm:pt modelId="{73DFC7F0-2B8E-45F8-BEE0-3E48773C886F}" type="parTrans" cxnId="{F1157B62-423E-427E-900C-1D193F8A837D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ACCD2750-5CBF-4FF2-8FF9-1094BBC8682C}" type="sibTrans" cxnId="{F1157B62-423E-427E-900C-1D193F8A837D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F5F0CEE6-6D66-4835-98CC-3947A7E96E2F}">
      <dgm:prSet phldrT="[Текст]"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Работодатели</a:t>
          </a:r>
          <a:endParaRPr lang="ru-RU" sz="1600" dirty="0">
            <a:latin typeface="Arial Narrow" pitchFamily="34" charset="0"/>
          </a:endParaRPr>
        </a:p>
      </dgm:t>
    </dgm:pt>
    <dgm:pt modelId="{D038C4AB-6409-4710-84BE-016A7A7C0809}" type="parTrans" cxnId="{BB26D699-15A5-4C55-B2F8-95189FEB5FBD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83D8D41B-0B36-4677-BD3E-9E4B7CB1A27A}" type="sibTrans" cxnId="{BB26D699-15A5-4C55-B2F8-95189FEB5FBD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ED3D90E3-DEA4-4A6A-BA40-B84FFB919AF5}">
      <dgm:prSet phldrT="[Текст]"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Сокращение транзакционных издержек, повышение качества оперативного управления, рост производительности труда</a:t>
          </a:r>
          <a:endParaRPr lang="ru-RU" sz="1600" dirty="0">
            <a:latin typeface="Arial Narrow" pitchFamily="34" charset="0"/>
          </a:endParaRPr>
        </a:p>
      </dgm:t>
    </dgm:pt>
    <dgm:pt modelId="{5C57F22D-75DD-4A79-852A-6412172E55FC}" type="parTrans" cxnId="{0F783766-638F-4999-8128-A013A600472B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48E0F9B9-8CB3-46E6-A302-3698ECECBABF}" type="sibTrans" cxnId="{0F783766-638F-4999-8128-A013A600472B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C6956CDB-0179-41EF-A9ED-EAA025343EE2}">
      <dgm:prSet phldrT="[Текст]"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Контролирующие органы</a:t>
          </a:r>
          <a:endParaRPr lang="ru-RU" sz="1600" dirty="0">
            <a:latin typeface="Arial Narrow" pitchFamily="34" charset="0"/>
          </a:endParaRPr>
        </a:p>
      </dgm:t>
    </dgm:pt>
    <dgm:pt modelId="{14C25160-EB2D-481F-A6C8-BDA2853E8FF4}" type="parTrans" cxnId="{3835168C-80B6-424C-9D6C-71AEFF1FD4E3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81804A54-1B5D-4107-8A93-452621EDDEB6}" type="sibTrans" cxnId="{3835168C-80B6-424C-9D6C-71AEFF1FD4E3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3D73D5D5-CA2D-41BD-A547-ACDDE18266CE}">
      <dgm:prSet phldrT="[Текст]"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Прозрачность КНД за счёт автоматизации регламентно-процессной деятельности инспектора </a:t>
          </a:r>
          <a:endParaRPr lang="ru-RU" sz="1600" dirty="0">
            <a:latin typeface="Arial Narrow" pitchFamily="34" charset="0"/>
          </a:endParaRPr>
        </a:p>
      </dgm:t>
    </dgm:pt>
    <dgm:pt modelId="{4EAB6CBA-D54B-4588-8AD9-35EA6F81F113}" type="parTrans" cxnId="{8CEDB024-585B-4EAF-92DA-F29BF2CE1152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31D1AA72-CFFA-4E31-9305-7C7C71C1FCB5}" type="sibTrans" cxnId="{8CEDB024-585B-4EAF-92DA-F29BF2CE1152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82B4646B-5BC0-4004-A667-677B9C3EE8B8}">
      <dgm:prSet phldrT="[Текст]"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Снижение стоимости проверок, минимизация коррупционных рисков</a:t>
          </a:r>
          <a:endParaRPr lang="ru-RU" sz="1600" dirty="0">
            <a:latin typeface="Arial Narrow" pitchFamily="34" charset="0"/>
          </a:endParaRPr>
        </a:p>
      </dgm:t>
    </dgm:pt>
    <dgm:pt modelId="{968F5238-15B1-43AC-8DA5-1CE8ACE1E36B}" type="parTrans" cxnId="{646C8DC5-3103-4E33-9450-3E8A228831D6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DF2136E3-E7A7-4B6C-BD27-5D0388491AC7}" type="sibTrans" cxnId="{646C8DC5-3103-4E33-9450-3E8A228831D6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63B9D6CB-678F-4A72-9315-623D8E9A2C4F}">
      <dgm:prSet phldrT="[Текст]"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Доступность информации в любое время</a:t>
          </a:r>
          <a:endParaRPr lang="ru-RU" sz="1600" dirty="0">
            <a:latin typeface="Arial Narrow" pitchFamily="34" charset="0"/>
          </a:endParaRPr>
        </a:p>
      </dgm:t>
    </dgm:pt>
    <dgm:pt modelId="{EB626ED7-5C86-492C-8330-7F39B95D8DD9}" type="parTrans" cxnId="{D0E4BF8E-B7E2-4B3B-A17A-10DF36E9CB70}">
      <dgm:prSet/>
      <dgm:spPr/>
      <dgm:t>
        <a:bodyPr/>
        <a:lstStyle/>
        <a:p>
          <a:endParaRPr lang="ru-RU"/>
        </a:p>
      </dgm:t>
    </dgm:pt>
    <dgm:pt modelId="{E0DF07B6-5740-4AB8-80F5-8B5BB51DC0FA}" type="sibTrans" cxnId="{D0E4BF8E-B7E2-4B3B-A17A-10DF36E9CB70}">
      <dgm:prSet/>
      <dgm:spPr/>
      <dgm:t>
        <a:bodyPr/>
        <a:lstStyle/>
        <a:p>
          <a:endParaRPr lang="ru-RU"/>
        </a:p>
      </dgm:t>
    </dgm:pt>
    <dgm:pt modelId="{F3319D1D-E0DE-42B6-842E-0BCBA68BD6F3}" type="pres">
      <dgm:prSet presAssocID="{D6B6D17B-65A7-482C-8029-707FEBC883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850F1B-FBC1-43FD-BD48-6E151987242B}" type="pres">
      <dgm:prSet presAssocID="{C2CF1116-8C85-433B-9792-01AF0AD200D4}" presName="composite" presStyleCnt="0"/>
      <dgm:spPr/>
    </dgm:pt>
    <dgm:pt modelId="{17357372-7123-4723-9A00-49C8806C9397}" type="pres">
      <dgm:prSet presAssocID="{C2CF1116-8C85-433B-9792-01AF0AD200D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A10E4-69E2-41BC-9EDC-C9A93A9E147B}" type="pres">
      <dgm:prSet presAssocID="{C2CF1116-8C85-433B-9792-01AF0AD200D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2D3C2-0DB8-44CF-A006-06F0C7FB68E1}" type="pres">
      <dgm:prSet presAssocID="{3C8E7990-BBF9-498D-89AD-A15F2DA0EC95}" presName="space" presStyleCnt="0"/>
      <dgm:spPr/>
    </dgm:pt>
    <dgm:pt modelId="{E77EDC54-7473-4031-80BA-B17367506E64}" type="pres">
      <dgm:prSet presAssocID="{F5F0CEE6-6D66-4835-98CC-3947A7E96E2F}" presName="composite" presStyleCnt="0"/>
      <dgm:spPr/>
    </dgm:pt>
    <dgm:pt modelId="{050B0B8A-BF97-4FA3-91C7-9699CC6C3807}" type="pres">
      <dgm:prSet presAssocID="{F5F0CEE6-6D66-4835-98CC-3947A7E96E2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E9A6A-3ACC-4CAE-B053-4280DD90749D}" type="pres">
      <dgm:prSet presAssocID="{F5F0CEE6-6D66-4835-98CC-3947A7E96E2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8AA92-7FE7-402C-8FAF-7BECCDF22618}" type="pres">
      <dgm:prSet presAssocID="{83D8D41B-0B36-4677-BD3E-9E4B7CB1A27A}" presName="space" presStyleCnt="0"/>
      <dgm:spPr/>
    </dgm:pt>
    <dgm:pt modelId="{CC494D91-0BB1-4A8F-8C2E-9FD990E6767C}" type="pres">
      <dgm:prSet presAssocID="{C6956CDB-0179-41EF-A9ED-EAA025343EE2}" presName="composite" presStyleCnt="0"/>
      <dgm:spPr/>
    </dgm:pt>
    <dgm:pt modelId="{A8B21E48-1A82-46AD-9716-A229AC545F45}" type="pres">
      <dgm:prSet presAssocID="{C6956CDB-0179-41EF-A9ED-EAA025343EE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32509-2CD1-4300-8053-DECEB007727D}" type="pres">
      <dgm:prSet presAssocID="{C6956CDB-0179-41EF-A9ED-EAA025343EE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7FA9E5-63F6-4FF4-8C9C-E762237B071E}" type="presOf" srcId="{F5F0CEE6-6D66-4835-98CC-3947A7E96E2F}" destId="{050B0B8A-BF97-4FA3-91C7-9699CC6C3807}" srcOrd="0" destOrd="0" presId="urn:microsoft.com/office/officeart/2005/8/layout/hList1"/>
    <dgm:cxn modelId="{CE1B33E3-E2F2-4E11-B5F5-C1B568FF0B74}" type="presOf" srcId="{C2CF1116-8C85-433B-9792-01AF0AD200D4}" destId="{17357372-7123-4723-9A00-49C8806C9397}" srcOrd="0" destOrd="0" presId="urn:microsoft.com/office/officeart/2005/8/layout/hList1"/>
    <dgm:cxn modelId="{946D7B44-30D7-4178-B539-5295DDDD5E1E}" type="presOf" srcId="{63B9D6CB-678F-4A72-9315-623D8E9A2C4F}" destId="{AA5A10E4-69E2-41BC-9EDC-C9A93A9E147B}" srcOrd="0" destOrd="1" presId="urn:microsoft.com/office/officeart/2005/8/layout/hList1"/>
    <dgm:cxn modelId="{86E9B6D9-D7C1-4516-979D-4D1CF3AA846D}" type="presOf" srcId="{82B4646B-5BC0-4004-A667-677B9C3EE8B8}" destId="{A5732509-2CD1-4300-8053-DECEB007727D}" srcOrd="0" destOrd="1" presId="urn:microsoft.com/office/officeart/2005/8/layout/hList1"/>
    <dgm:cxn modelId="{ED6FA54B-F8D3-482B-B41D-717388A2711F}" type="presOf" srcId="{F10128EC-CD27-4539-B0F9-8A3BF1EF77DC}" destId="{AA5A10E4-69E2-41BC-9EDC-C9A93A9E147B}" srcOrd="0" destOrd="0" presId="urn:microsoft.com/office/officeart/2005/8/layout/hList1"/>
    <dgm:cxn modelId="{D0E4BF8E-B7E2-4B3B-A17A-10DF36E9CB70}" srcId="{C2CF1116-8C85-433B-9792-01AF0AD200D4}" destId="{63B9D6CB-678F-4A72-9315-623D8E9A2C4F}" srcOrd="1" destOrd="0" parTransId="{EB626ED7-5C86-492C-8330-7F39B95D8DD9}" sibTransId="{E0DF07B6-5740-4AB8-80F5-8B5BB51DC0FA}"/>
    <dgm:cxn modelId="{0F783766-638F-4999-8128-A013A600472B}" srcId="{F5F0CEE6-6D66-4835-98CC-3947A7E96E2F}" destId="{ED3D90E3-DEA4-4A6A-BA40-B84FFB919AF5}" srcOrd="0" destOrd="0" parTransId="{5C57F22D-75DD-4A79-852A-6412172E55FC}" sibTransId="{48E0F9B9-8CB3-46E6-A302-3698ECECBABF}"/>
    <dgm:cxn modelId="{8CEDB024-585B-4EAF-92DA-F29BF2CE1152}" srcId="{C6956CDB-0179-41EF-A9ED-EAA025343EE2}" destId="{3D73D5D5-CA2D-41BD-A547-ACDDE18266CE}" srcOrd="0" destOrd="0" parTransId="{4EAB6CBA-D54B-4588-8AD9-35EA6F81F113}" sibTransId="{31D1AA72-CFFA-4E31-9305-7C7C71C1FCB5}"/>
    <dgm:cxn modelId="{4219612E-31BE-4E57-B465-9AC5354FEDD9}" type="presOf" srcId="{C6956CDB-0179-41EF-A9ED-EAA025343EE2}" destId="{A8B21E48-1A82-46AD-9716-A229AC545F45}" srcOrd="0" destOrd="0" presId="urn:microsoft.com/office/officeart/2005/8/layout/hList1"/>
    <dgm:cxn modelId="{6C34A2FA-B349-44C1-B353-F73230A0C441}" type="presOf" srcId="{ED3D90E3-DEA4-4A6A-BA40-B84FFB919AF5}" destId="{887E9A6A-3ACC-4CAE-B053-4280DD90749D}" srcOrd="0" destOrd="0" presId="urn:microsoft.com/office/officeart/2005/8/layout/hList1"/>
    <dgm:cxn modelId="{BB26D699-15A5-4C55-B2F8-95189FEB5FBD}" srcId="{D6B6D17B-65A7-482C-8029-707FEBC88379}" destId="{F5F0CEE6-6D66-4835-98CC-3947A7E96E2F}" srcOrd="1" destOrd="0" parTransId="{D038C4AB-6409-4710-84BE-016A7A7C0809}" sibTransId="{83D8D41B-0B36-4677-BD3E-9E4B7CB1A27A}"/>
    <dgm:cxn modelId="{646C8DC5-3103-4E33-9450-3E8A228831D6}" srcId="{C6956CDB-0179-41EF-A9ED-EAA025343EE2}" destId="{82B4646B-5BC0-4004-A667-677B9C3EE8B8}" srcOrd="1" destOrd="0" parTransId="{968F5238-15B1-43AC-8DA5-1CE8ACE1E36B}" sibTransId="{DF2136E3-E7A7-4B6C-BD27-5D0388491AC7}"/>
    <dgm:cxn modelId="{48422A5F-63BB-47FB-90CA-A7EEDB40BDDA}" srcId="{C2CF1116-8C85-433B-9792-01AF0AD200D4}" destId="{F10128EC-CD27-4539-B0F9-8A3BF1EF77DC}" srcOrd="0" destOrd="0" parTransId="{F778A15B-2753-4DCA-86C5-27D3511C28C3}" sibTransId="{9D633C2D-1B7B-414D-9BFF-46E38EAC9A7C}"/>
    <dgm:cxn modelId="{F1157B62-423E-427E-900C-1D193F8A837D}" srcId="{C2CF1116-8C85-433B-9792-01AF0AD200D4}" destId="{DCA5F295-1F23-48AE-B6AE-D930DD8D43E2}" srcOrd="2" destOrd="0" parTransId="{73DFC7F0-2B8E-45F8-BEE0-3E48773C886F}" sibTransId="{ACCD2750-5CBF-4FF2-8FF9-1094BBC8682C}"/>
    <dgm:cxn modelId="{FC923349-40F0-4D96-82B2-30D03F145109}" type="presOf" srcId="{3D73D5D5-CA2D-41BD-A547-ACDDE18266CE}" destId="{A5732509-2CD1-4300-8053-DECEB007727D}" srcOrd="0" destOrd="0" presId="urn:microsoft.com/office/officeart/2005/8/layout/hList1"/>
    <dgm:cxn modelId="{02FB1A18-9B91-4BD1-90EB-2F8FAEA75E76}" srcId="{D6B6D17B-65A7-482C-8029-707FEBC88379}" destId="{C2CF1116-8C85-433B-9792-01AF0AD200D4}" srcOrd="0" destOrd="0" parTransId="{D894EE62-D7DE-4395-9A87-F14AFAEFFEEA}" sibTransId="{3C8E7990-BBF9-498D-89AD-A15F2DA0EC95}"/>
    <dgm:cxn modelId="{3835168C-80B6-424C-9D6C-71AEFF1FD4E3}" srcId="{D6B6D17B-65A7-482C-8029-707FEBC88379}" destId="{C6956CDB-0179-41EF-A9ED-EAA025343EE2}" srcOrd="2" destOrd="0" parTransId="{14C25160-EB2D-481F-A6C8-BDA2853E8FF4}" sibTransId="{81804A54-1B5D-4107-8A93-452621EDDEB6}"/>
    <dgm:cxn modelId="{D0D4C380-6007-449F-8D41-6A7FC1D6C30E}" type="presOf" srcId="{DCA5F295-1F23-48AE-B6AE-D930DD8D43E2}" destId="{AA5A10E4-69E2-41BC-9EDC-C9A93A9E147B}" srcOrd="0" destOrd="2" presId="urn:microsoft.com/office/officeart/2005/8/layout/hList1"/>
    <dgm:cxn modelId="{A1A94F6C-BB53-4F31-9600-50250BFD00E6}" type="presOf" srcId="{D6B6D17B-65A7-482C-8029-707FEBC88379}" destId="{F3319D1D-E0DE-42B6-842E-0BCBA68BD6F3}" srcOrd="0" destOrd="0" presId="urn:microsoft.com/office/officeart/2005/8/layout/hList1"/>
    <dgm:cxn modelId="{45763C13-8734-4BA6-881C-FE8D119AE9D1}" type="presParOf" srcId="{F3319D1D-E0DE-42B6-842E-0BCBA68BD6F3}" destId="{74850F1B-FBC1-43FD-BD48-6E151987242B}" srcOrd="0" destOrd="0" presId="urn:microsoft.com/office/officeart/2005/8/layout/hList1"/>
    <dgm:cxn modelId="{EF997523-012F-4F69-A629-69F906863E63}" type="presParOf" srcId="{74850F1B-FBC1-43FD-BD48-6E151987242B}" destId="{17357372-7123-4723-9A00-49C8806C9397}" srcOrd="0" destOrd="0" presId="urn:microsoft.com/office/officeart/2005/8/layout/hList1"/>
    <dgm:cxn modelId="{9DDD35AC-D26E-479D-A327-0D7CE38FB9FF}" type="presParOf" srcId="{74850F1B-FBC1-43FD-BD48-6E151987242B}" destId="{AA5A10E4-69E2-41BC-9EDC-C9A93A9E147B}" srcOrd="1" destOrd="0" presId="urn:microsoft.com/office/officeart/2005/8/layout/hList1"/>
    <dgm:cxn modelId="{FB88F3D6-AE77-4720-B209-5A35AA40457D}" type="presParOf" srcId="{F3319D1D-E0DE-42B6-842E-0BCBA68BD6F3}" destId="{6472D3C2-0DB8-44CF-A006-06F0C7FB68E1}" srcOrd="1" destOrd="0" presId="urn:microsoft.com/office/officeart/2005/8/layout/hList1"/>
    <dgm:cxn modelId="{2186D3CC-3875-4950-BAC0-9C67364439EA}" type="presParOf" srcId="{F3319D1D-E0DE-42B6-842E-0BCBA68BD6F3}" destId="{E77EDC54-7473-4031-80BA-B17367506E64}" srcOrd="2" destOrd="0" presId="urn:microsoft.com/office/officeart/2005/8/layout/hList1"/>
    <dgm:cxn modelId="{4533D0D0-220C-41D3-9098-C5262F6704CD}" type="presParOf" srcId="{E77EDC54-7473-4031-80BA-B17367506E64}" destId="{050B0B8A-BF97-4FA3-91C7-9699CC6C3807}" srcOrd="0" destOrd="0" presId="urn:microsoft.com/office/officeart/2005/8/layout/hList1"/>
    <dgm:cxn modelId="{A70D33E5-FE60-42AE-92E8-AEA961EFB2B6}" type="presParOf" srcId="{E77EDC54-7473-4031-80BA-B17367506E64}" destId="{887E9A6A-3ACC-4CAE-B053-4280DD90749D}" srcOrd="1" destOrd="0" presId="urn:microsoft.com/office/officeart/2005/8/layout/hList1"/>
    <dgm:cxn modelId="{735E29F4-B678-4279-BF14-1B582B9B6253}" type="presParOf" srcId="{F3319D1D-E0DE-42B6-842E-0BCBA68BD6F3}" destId="{BB38AA92-7FE7-402C-8FAF-7BECCDF22618}" srcOrd="3" destOrd="0" presId="urn:microsoft.com/office/officeart/2005/8/layout/hList1"/>
    <dgm:cxn modelId="{DB706A43-9A9C-4C53-A53C-30573E103C5A}" type="presParOf" srcId="{F3319D1D-E0DE-42B6-842E-0BCBA68BD6F3}" destId="{CC494D91-0BB1-4A8F-8C2E-9FD990E6767C}" srcOrd="4" destOrd="0" presId="urn:microsoft.com/office/officeart/2005/8/layout/hList1"/>
    <dgm:cxn modelId="{7555DB1F-8B60-414D-A0AD-51F6A1396471}" type="presParOf" srcId="{CC494D91-0BB1-4A8F-8C2E-9FD990E6767C}" destId="{A8B21E48-1A82-46AD-9716-A229AC545F45}" srcOrd="0" destOrd="0" presId="urn:microsoft.com/office/officeart/2005/8/layout/hList1"/>
    <dgm:cxn modelId="{F531A2F8-BD05-403B-B202-CB4A8079FF60}" type="presParOf" srcId="{CC494D91-0BB1-4A8F-8C2E-9FD990E6767C}" destId="{A5732509-2CD1-4300-8053-DECEB00772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245F6F-6538-4038-AF67-AD61B0C24CC1}" type="doc">
      <dgm:prSet loTypeId="urn:microsoft.com/office/officeart/2005/8/layout/default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8C7CC9D-6CA7-41E3-BA59-5178EC31F738}">
      <dgm:prSet phldrT="[Текст]" custT="1"/>
      <dgm:spPr/>
      <dgm:t>
        <a:bodyPr/>
        <a:lstStyle/>
        <a:p>
          <a:r>
            <a:rPr lang="ru-RU" sz="1600" dirty="0" smtClean="0"/>
            <a:t>Организация и проведение проверок</a:t>
          </a:r>
          <a:endParaRPr lang="ru-RU" sz="1600" dirty="0"/>
        </a:p>
      </dgm:t>
    </dgm:pt>
    <dgm:pt modelId="{4DA47873-9384-4506-929F-1E10D7CE689D}" type="parTrans" cxnId="{14254A63-2FD2-4C21-B669-C4D69D9F6B84}">
      <dgm:prSet/>
      <dgm:spPr/>
      <dgm:t>
        <a:bodyPr/>
        <a:lstStyle/>
        <a:p>
          <a:endParaRPr lang="ru-RU" sz="1600"/>
        </a:p>
      </dgm:t>
    </dgm:pt>
    <dgm:pt modelId="{A1E1A087-FCA9-4AE9-8422-BE3FB90366E5}" type="sibTrans" cxnId="{14254A63-2FD2-4C21-B669-C4D69D9F6B84}">
      <dgm:prSet/>
      <dgm:spPr/>
      <dgm:t>
        <a:bodyPr/>
        <a:lstStyle/>
        <a:p>
          <a:endParaRPr lang="ru-RU" sz="1600"/>
        </a:p>
      </dgm:t>
    </dgm:pt>
    <dgm:pt modelId="{2608A0C8-1BB0-4145-8C25-418CC14F3150}">
      <dgm:prSet phldrT="[Текст]" custT="1"/>
      <dgm:spPr/>
      <dgm:t>
        <a:bodyPr/>
        <a:lstStyle/>
        <a:p>
          <a:r>
            <a:rPr lang="ru-RU" sz="1600" dirty="0" smtClean="0"/>
            <a:t>Профилактика нарушений обязательных требований</a:t>
          </a:r>
          <a:endParaRPr lang="ru-RU" sz="1600" dirty="0"/>
        </a:p>
      </dgm:t>
    </dgm:pt>
    <dgm:pt modelId="{417D1440-8EC9-4C29-9A73-BB9968F0A3C0}" type="parTrans" cxnId="{C3933F72-922F-4A88-95EC-FFC17E26F256}">
      <dgm:prSet/>
      <dgm:spPr/>
      <dgm:t>
        <a:bodyPr/>
        <a:lstStyle/>
        <a:p>
          <a:endParaRPr lang="ru-RU" sz="1600"/>
        </a:p>
      </dgm:t>
    </dgm:pt>
    <dgm:pt modelId="{6AEE9084-FC34-4029-ABF2-BBBA9328DB45}" type="sibTrans" cxnId="{C3933F72-922F-4A88-95EC-FFC17E26F256}">
      <dgm:prSet/>
      <dgm:spPr/>
      <dgm:t>
        <a:bodyPr/>
        <a:lstStyle/>
        <a:p>
          <a:endParaRPr lang="ru-RU" sz="1600"/>
        </a:p>
      </dgm:t>
    </dgm:pt>
    <dgm:pt modelId="{82097A1D-533D-4EA9-BB3A-35101AB8C3FB}">
      <dgm:prSet phldrT="[Текст]" custT="1"/>
      <dgm:spPr/>
      <dgm:t>
        <a:bodyPr/>
        <a:lstStyle/>
        <a:p>
          <a:r>
            <a:rPr lang="ru-RU" sz="1600" dirty="0" smtClean="0"/>
            <a:t>Пресечение и устранение последствий выявленных нарушений</a:t>
          </a:r>
          <a:endParaRPr lang="ru-RU" sz="1600" dirty="0"/>
        </a:p>
      </dgm:t>
    </dgm:pt>
    <dgm:pt modelId="{DA731461-4438-44CF-9559-33DD51C618AB}" type="parTrans" cxnId="{EC4234BB-5E4C-40B1-8C6A-0AF55BC8BB3C}">
      <dgm:prSet/>
      <dgm:spPr/>
      <dgm:t>
        <a:bodyPr/>
        <a:lstStyle/>
        <a:p>
          <a:endParaRPr lang="ru-RU" sz="1600"/>
        </a:p>
      </dgm:t>
    </dgm:pt>
    <dgm:pt modelId="{62DE625F-EE53-42F4-A553-4A946B697AEB}" type="sibTrans" cxnId="{EC4234BB-5E4C-40B1-8C6A-0AF55BC8BB3C}">
      <dgm:prSet/>
      <dgm:spPr/>
      <dgm:t>
        <a:bodyPr/>
        <a:lstStyle/>
        <a:p>
          <a:endParaRPr lang="ru-RU" sz="1600"/>
        </a:p>
      </dgm:t>
    </dgm:pt>
    <dgm:pt modelId="{6862B847-1405-4010-82F8-A209AF40F183}">
      <dgm:prSet phldrT="[Текст]" custT="1"/>
      <dgm:spPr/>
      <dgm:t>
        <a:bodyPr/>
        <a:lstStyle/>
        <a:p>
          <a:r>
            <a:rPr lang="ru-RU" sz="1600" dirty="0" smtClean="0"/>
            <a:t>Наблюдение, анализ, прогнозирование состояния исполнения обязательных требований</a:t>
          </a:r>
          <a:endParaRPr lang="ru-RU" sz="1600" dirty="0"/>
        </a:p>
      </dgm:t>
    </dgm:pt>
    <dgm:pt modelId="{27E1534F-EF19-4CE2-875E-2A705E005623}" type="parTrans" cxnId="{C1D87C3A-76B4-4A07-8A20-5D2C8C223FCF}">
      <dgm:prSet/>
      <dgm:spPr/>
      <dgm:t>
        <a:bodyPr/>
        <a:lstStyle/>
        <a:p>
          <a:endParaRPr lang="ru-RU" sz="1600"/>
        </a:p>
      </dgm:t>
    </dgm:pt>
    <dgm:pt modelId="{E8340110-C371-4916-8A3F-40A5152F50FE}" type="sibTrans" cxnId="{C1D87C3A-76B4-4A07-8A20-5D2C8C223FCF}">
      <dgm:prSet/>
      <dgm:spPr/>
      <dgm:t>
        <a:bodyPr/>
        <a:lstStyle/>
        <a:p>
          <a:endParaRPr lang="ru-RU" sz="1600"/>
        </a:p>
      </dgm:t>
    </dgm:pt>
    <dgm:pt modelId="{BAFA1875-C488-4AA7-B8E1-B18594E80354}" type="pres">
      <dgm:prSet presAssocID="{63245F6F-6538-4038-AF67-AD61B0C24C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FE507-8317-40CE-8AA5-5B09F8A10F4B}" type="pres">
      <dgm:prSet presAssocID="{A8C7CC9D-6CA7-41E3-BA59-5178EC31F73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7C74D-4132-4429-9DC0-EF0153CCD02F}" type="pres">
      <dgm:prSet presAssocID="{A1E1A087-FCA9-4AE9-8422-BE3FB90366E5}" presName="sibTrans" presStyleCnt="0"/>
      <dgm:spPr/>
    </dgm:pt>
    <dgm:pt modelId="{416155EE-EBA5-4A01-BEEF-0CF216C5C88E}" type="pres">
      <dgm:prSet presAssocID="{2608A0C8-1BB0-4145-8C25-418CC14F31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4B40F-5D2D-4DA5-9792-24A4AB628B58}" type="pres">
      <dgm:prSet presAssocID="{6AEE9084-FC34-4029-ABF2-BBBA9328DB45}" presName="sibTrans" presStyleCnt="0"/>
      <dgm:spPr/>
    </dgm:pt>
    <dgm:pt modelId="{85D7A855-3432-47B9-86CA-35305831D671}" type="pres">
      <dgm:prSet presAssocID="{82097A1D-533D-4EA9-BB3A-35101AB8C3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EF4A0-4E07-4D9C-B974-40E7B97D28CF}" type="pres">
      <dgm:prSet presAssocID="{62DE625F-EE53-42F4-A553-4A946B697AEB}" presName="sibTrans" presStyleCnt="0"/>
      <dgm:spPr/>
    </dgm:pt>
    <dgm:pt modelId="{28FE0E6B-C704-4E4D-B3E4-D4648EA31132}" type="pres">
      <dgm:prSet presAssocID="{6862B847-1405-4010-82F8-A209AF40F18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EFD904-B0E0-4EE5-9F2F-6235F09669D6}" type="presOf" srcId="{2608A0C8-1BB0-4145-8C25-418CC14F3150}" destId="{416155EE-EBA5-4A01-BEEF-0CF216C5C88E}" srcOrd="0" destOrd="0" presId="urn:microsoft.com/office/officeart/2005/8/layout/default#1"/>
    <dgm:cxn modelId="{8637048C-40DB-46AD-B7F8-AAB9F2141D31}" type="presOf" srcId="{82097A1D-533D-4EA9-BB3A-35101AB8C3FB}" destId="{85D7A855-3432-47B9-86CA-35305831D671}" srcOrd="0" destOrd="0" presId="urn:microsoft.com/office/officeart/2005/8/layout/default#1"/>
    <dgm:cxn modelId="{F018F439-5E86-4734-B4DA-634036ECB421}" type="presOf" srcId="{63245F6F-6538-4038-AF67-AD61B0C24CC1}" destId="{BAFA1875-C488-4AA7-B8E1-B18594E80354}" srcOrd="0" destOrd="0" presId="urn:microsoft.com/office/officeart/2005/8/layout/default#1"/>
    <dgm:cxn modelId="{C3933F72-922F-4A88-95EC-FFC17E26F256}" srcId="{63245F6F-6538-4038-AF67-AD61B0C24CC1}" destId="{2608A0C8-1BB0-4145-8C25-418CC14F3150}" srcOrd="1" destOrd="0" parTransId="{417D1440-8EC9-4C29-9A73-BB9968F0A3C0}" sibTransId="{6AEE9084-FC34-4029-ABF2-BBBA9328DB45}"/>
    <dgm:cxn modelId="{25F67ACF-8506-4D21-8701-42874DF96D3D}" type="presOf" srcId="{6862B847-1405-4010-82F8-A209AF40F183}" destId="{28FE0E6B-C704-4E4D-B3E4-D4648EA31132}" srcOrd="0" destOrd="0" presId="urn:microsoft.com/office/officeart/2005/8/layout/default#1"/>
    <dgm:cxn modelId="{C4CFD513-A6AC-40C2-BA48-43D2D2C9716E}" type="presOf" srcId="{A8C7CC9D-6CA7-41E3-BA59-5178EC31F738}" destId="{F8FFE507-8317-40CE-8AA5-5B09F8A10F4B}" srcOrd="0" destOrd="0" presId="urn:microsoft.com/office/officeart/2005/8/layout/default#1"/>
    <dgm:cxn modelId="{EC4234BB-5E4C-40B1-8C6A-0AF55BC8BB3C}" srcId="{63245F6F-6538-4038-AF67-AD61B0C24CC1}" destId="{82097A1D-533D-4EA9-BB3A-35101AB8C3FB}" srcOrd="2" destOrd="0" parTransId="{DA731461-4438-44CF-9559-33DD51C618AB}" sibTransId="{62DE625F-EE53-42F4-A553-4A946B697AEB}"/>
    <dgm:cxn modelId="{C1D87C3A-76B4-4A07-8A20-5D2C8C223FCF}" srcId="{63245F6F-6538-4038-AF67-AD61B0C24CC1}" destId="{6862B847-1405-4010-82F8-A209AF40F183}" srcOrd="3" destOrd="0" parTransId="{27E1534F-EF19-4CE2-875E-2A705E005623}" sibTransId="{E8340110-C371-4916-8A3F-40A5152F50FE}"/>
    <dgm:cxn modelId="{14254A63-2FD2-4C21-B669-C4D69D9F6B84}" srcId="{63245F6F-6538-4038-AF67-AD61B0C24CC1}" destId="{A8C7CC9D-6CA7-41E3-BA59-5178EC31F738}" srcOrd="0" destOrd="0" parTransId="{4DA47873-9384-4506-929F-1E10D7CE689D}" sibTransId="{A1E1A087-FCA9-4AE9-8422-BE3FB90366E5}"/>
    <dgm:cxn modelId="{07EAD623-4AD9-4FE7-9C71-D6AC953EE401}" type="presParOf" srcId="{BAFA1875-C488-4AA7-B8E1-B18594E80354}" destId="{F8FFE507-8317-40CE-8AA5-5B09F8A10F4B}" srcOrd="0" destOrd="0" presId="urn:microsoft.com/office/officeart/2005/8/layout/default#1"/>
    <dgm:cxn modelId="{847C28CF-2879-44D9-B03C-E4E620E52238}" type="presParOf" srcId="{BAFA1875-C488-4AA7-B8E1-B18594E80354}" destId="{1C17C74D-4132-4429-9DC0-EF0153CCD02F}" srcOrd="1" destOrd="0" presId="urn:microsoft.com/office/officeart/2005/8/layout/default#1"/>
    <dgm:cxn modelId="{5A78F9C4-A9D4-48B5-80A5-0ADF4C4FBFE6}" type="presParOf" srcId="{BAFA1875-C488-4AA7-B8E1-B18594E80354}" destId="{416155EE-EBA5-4A01-BEEF-0CF216C5C88E}" srcOrd="2" destOrd="0" presId="urn:microsoft.com/office/officeart/2005/8/layout/default#1"/>
    <dgm:cxn modelId="{8FF584F4-C7BD-4BF2-BAC2-BC1BEB5D49A6}" type="presParOf" srcId="{BAFA1875-C488-4AA7-B8E1-B18594E80354}" destId="{6B14B40F-5D2D-4DA5-9792-24A4AB628B58}" srcOrd="3" destOrd="0" presId="urn:microsoft.com/office/officeart/2005/8/layout/default#1"/>
    <dgm:cxn modelId="{DF4CDBCB-8D2C-4312-9611-9EEE32753E56}" type="presParOf" srcId="{BAFA1875-C488-4AA7-B8E1-B18594E80354}" destId="{85D7A855-3432-47B9-86CA-35305831D671}" srcOrd="4" destOrd="0" presId="urn:microsoft.com/office/officeart/2005/8/layout/default#1"/>
    <dgm:cxn modelId="{B38E26C9-4CF3-4D49-8DA5-9D0E88963DD6}" type="presParOf" srcId="{BAFA1875-C488-4AA7-B8E1-B18594E80354}" destId="{3DCEF4A0-4E07-4D9C-B974-40E7B97D28CF}" srcOrd="5" destOrd="0" presId="urn:microsoft.com/office/officeart/2005/8/layout/default#1"/>
    <dgm:cxn modelId="{7AF16418-8CF6-4DA7-9DA2-7AE89CB7B45A}" type="presParOf" srcId="{BAFA1875-C488-4AA7-B8E1-B18594E80354}" destId="{28FE0E6B-C704-4E4D-B3E4-D4648EA31132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ACD4C9-64A2-445A-8458-E5AFC780F8F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4E94D34-C8C3-4213-8069-A78B9FE32338}">
      <dgm:prSet phldrT="[Текст]" custT="1"/>
      <dgm:spPr/>
      <dgm:t>
        <a:bodyPr/>
        <a:lstStyle/>
        <a:p>
          <a:r>
            <a:rPr lang="ru-RU" sz="1600" b="1" dirty="0" smtClean="0"/>
            <a:t>ЕДИНАЯ ИНФОРМАЦИОННАЯ СРЕДА КОНТРОЛЬНО-НАДЗОРНОЙ ДЕЯТЕЛЬНОСТИ</a:t>
          </a:r>
          <a:endParaRPr lang="ru-RU" sz="1600" b="1" dirty="0"/>
        </a:p>
      </dgm:t>
    </dgm:pt>
    <dgm:pt modelId="{420FF772-609E-4111-856B-637B9206A003}" type="parTrans" cxnId="{D0B0B87E-A49E-4015-B5FD-F3C3730D9D41}">
      <dgm:prSet/>
      <dgm:spPr/>
      <dgm:t>
        <a:bodyPr/>
        <a:lstStyle/>
        <a:p>
          <a:endParaRPr lang="ru-RU"/>
        </a:p>
      </dgm:t>
    </dgm:pt>
    <dgm:pt modelId="{B12070D0-8A8D-48F1-BCDB-A651828D99B9}" type="sibTrans" cxnId="{D0B0B87E-A49E-4015-B5FD-F3C3730D9D41}">
      <dgm:prSet/>
      <dgm:spPr/>
      <dgm:t>
        <a:bodyPr/>
        <a:lstStyle/>
        <a:p>
          <a:endParaRPr lang="ru-RU"/>
        </a:p>
      </dgm:t>
    </dgm:pt>
    <dgm:pt modelId="{8D6BC2BB-6721-497C-B240-E8E018D34CB7}" type="pres">
      <dgm:prSet presAssocID="{17ACD4C9-64A2-445A-8458-E5AFC780F8FC}" presName="CompostProcess" presStyleCnt="0">
        <dgm:presLayoutVars>
          <dgm:dir/>
          <dgm:resizeHandles val="exact"/>
        </dgm:presLayoutVars>
      </dgm:prSet>
      <dgm:spPr/>
    </dgm:pt>
    <dgm:pt modelId="{A9D42007-8F3C-4CAC-B5BF-CD781CC94DDA}" type="pres">
      <dgm:prSet presAssocID="{17ACD4C9-64A2-445A-8458-E5AFC780F8FC}" presName="arrow" presStyleLbl="bgShp" presStyleIdx="0" presStyleCnt="1"/>
      <dgm:spPr/>
    </dgm:pt>
    <dgm:pt modelId="{75AE3E41-CF47-4A02-8930-54174F6908DC}" type="pres">
      <dgm:prSet presAssocID="{17ACD4C9-64A2-445A-8458-E5AFC780F8FC}" presName="linearProcess" presStyleCnt="0"/>
      <dgm:spPr/>
    </dgm:pt>
    <dgm:pt modelId="{926880A8-0757-48E0-8EC6-34566DFDB8F7}" type="pres">
      <dgm:prSet presAssocID="{34E94D34-C8C3-4213-8069-A78B9FE32338}" presName="textNode" presStyleLbl="node1" presStyleIdx="0" presStyleCnt="1" custScaleX="232493" custScaleY="14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B0B87E-A49E-4015-B5FD-F3C3730D9D41}" srcId="{17ACD4C9-64A2-445A-8458-E5AFC780F8FC}" destId="{34E94D34-C8C3-4213-8069-A78B9FE32338}" srcOrd="0" destOrd="0" parTransId="{420FF772-609E-4111-856B-637B9206A003}" sibTransId="{B12070D0-8A8D-48F1-BCDB-A651828D99B9}"/>
    <dgm:cxn modelId="{A114B431-EDF6-4042-BE52-DCD69232C8A0}" type="presOf" srcId="{17ACD4C9-64A2-445A-8458-E5AFC780F8FC}" destId="{8D6BC2BB-6721-497C-B240-E8E018D34CB7}" srcOrd="0" destOrd="0" presId="urn:microsoft.com/office/officeart/2005/8/layout/hProcess9"/>
    <dgm:cxn modelId="{7CC3E3AC-B5C5-480A-98E8-325EADE06189}" type="presOf" srcId="{34E94D34-C8C3-4213-8069-A78B9FE32338}" destId="{926880A8-0757-48E0-8EC6-34566DFDB8F7}" srcOrd="0" destOrd="0" presId="urn:microsoft.com/office/officeart/2005/8/layout/hProcess9"/>
    <dgm:cxn modelId="{66D29CDA-4443-4C9A-9E0E-08DD40134D60}" type="presParOf" srcId="{8D6BC2BB-6721-497C-B240-E8E018D34CB7}" destId="{A9D42007-8F3C-4CAC-B5BF-CD781CC94DDA}" srcOrd="0" destOrd="0" presId="urn:microsoft.com/office/officeart/2005/8/layout/hProcess9"/>
    <dgm:cxn modelId="{02A6A611-D78B-4A88-BB0D-D105542E660E}" type="presParOf" srcId="{8D6BC2BB-6721-497C-B240-E8E018D34CB7}" destId="{75AE3E41-CF47-4A02-8930-54174F6908DC}" srcOrd="1" destOrd="0" presId="urn:microsoft.com/office/officeart/2005/8/layout/hProcess9"/>
    <dgm:cxn modelId="{61DCBE57-6CDA-4833-A3B1-91DE85982566}" type="presParOf" srcId="{75AE3E41-CF47-4A02-8930-54174F6908DC}" destId="{926880A8-0757-48E0-8EC6-34566DFDB8F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020384-C24A-4B69-A934-CEFC5F599A48}" type="doc">
      <dgm:prSet loTypeId="urn:microsoft.com/office/officeart/2005/8/layout/list1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DEA5701-9D72-4715-ACE1-3B0EC110EECC}">
      <dgm:prSet phldrT="[Текст]" custT="1"/>
      <dgm:spPr/>
      <dgm:t>
        <a:bodyPr/>
        <a:lstStyle/>
        <a:p>
          <a:r>
            <a:rPr lang="ru-RU" sz="1600" dirty="0" smtClean="0"/>
            <a:t>ВНЕДРЕНИЕ РИСК-ОРИЕНТИРОВАННОЙ МОДЕЛИ КНД</a:t>
          </a:r>
          <a:endParaRPr lang="ru-RU" sz="1600" dirty="0"/>
        </a:p>
      </dgm:t>
    </dgm:pt>
    <dgm:pt modelId="{690B27D7-AE5C-4292-94B6-89C5CA929A34}" type="parTrans" cxnId="{8FC0749D-F4C0-481E-B852-38914722E2D7}">
      <dgm:prSet/>
      <dgm:spPr/>
      <dgm:t>
        <a:bodyPr/>
        <a:lstStyle/>
        <a:p>
          <a:endParaRPr lang="ru-RU" sz="1600"/>
        </a:p>
      </dgm:t>
    </dgm:pt>
    <dgm:pt modelId="{0C6CDF8B-732E-4826-9937-6C5F5C44AAD7}" type="sibTrans" cxnId="{8FC0749D-F4C0-481E-B852-38914722E2D7}">
      <dgm:prSet/>
      <dgm:spPr/>
      <dgm:t>
        <a:bodyPr/>
        <a:lstStyle/>
        <a:p>
          <a:endParaRPr lang="ru-RU" sz="1600"/>
        </a:p>
      </dgm:t>
    </dgm:pt>
    <dgm:pt modelId="{27275F78-FAF3-4C50-A274-DEAA47072E37}">
      <dgm:prSet phldrT="[Текст]" custT="1"/>
      <dgm:spPr/>
      <dgm:t>
        <a:bodyPr/>
        <a:lstStyle/>
        <a:p>
          <a:r>
            <a:rPr lang="ru-RU" sz="1600" dirty="0" smtClean="0"/>
            <a:t>ПЕРЕЧЕНЬ ОБЯЗАТЕЛЬНЫХ ТРЕБОВАНИЙ ТРУДОВОГО ЗАКОНОДАТЕЛЬСТВА</a:t>
          </a:r>
          <a:endParaRPr lang="ru-RU" sz="1600" dirty="0"/>
        </a:p>
      </dgm:t>
    </dgm:pt>
    <dgm:pt modelId="{0B193FB2-498A-439E-9094-8194FAAE34CB}" type="parTrans" cxnId="{A1DCC769-49E9-4E8E-953D-200D6A89076B}">
      <dgm:prSet/>
      <dgm:spPr/>
      <dgm:t>
        <a:bodyPr/>
        <a:lstStyle/>
        <a:p>
          <a:endParaRPr lang="ru-RU" sz="1600"/>
        </a:p>
      </dgm:t>
    </dgm:pt>
    <dgm:pt modelId="{01C14F58-50C8-4708-B939-51761E92D505}" type="sibTrans" cxnId="{A1DCC769-49E9-4E8E-953D-200D6A89076B}">
      <dgm:prSet/>
      <dgm:spPr/>
      <dgm:t>
        <a:bodyPr/>
        <a:lstStyle/>
        <a:p>
          <a:endParaRPr lang="ru-RU" sz="1600"/>
        </a:p>
      </dgm:t>
    </dgm:pt>
    <dgm:pt modelId="{37ADB0B7-2C2C-4718-B604-A445BA68572E}">
      <dgm:prSet phldrT="[Текст]" custT="1"/>
      <dgm:spPr/>
      <dgm:t>
        <a:bodyPr/>
        <a:lstStyle/>
        <a:p>
          <a:r>
            <a:rPr lang="ru-RU" sz="1600" dirty="0" smtClean="0"/>
            <a:t>ОНЛАЙНИНСПЕКЦИЯ.РФ – система интерактивных сервисов для работников и работодателей («Электронный инспектор», «Проверь трудовой договор» и др.)</a:t>
          </a:r>
          <a:endParaRPr lang="ru-RU" sz="1600" dirty="0"/>
        </a:p>
      </dgm:t>
    </dgm:pt>
    <dgm:pt modelId="{105B1F3C-DEC7-4E50-A0F3-7D2B82D97950}" type="parTrans" cxnId="{E4AD3CD8-E299-4948-AB05-4E2864B08FF0}">
      <dgm:prSet/>
      <dgm:spPr/>
      <dgm:t>
        <a:bodyPr/>
        <a:lstStyle/>
        <a:p>
          <a:endParaRPr lang="ru-RU" sz="1600"/>
        </a:p>
      </dgm:t>
    </dgm:pt>
    <dgm:pt modelId="{184888DD-0D24-419E-B991-71F03381F4B1}" type="sibTrans" cxnId="{E4AD3CD8-E299-4948-AB05-4E2864B08FF0}">
      <dgm:prSet/>
      <dgm:spPr/>
      <dgm:t>
        <a:bodyPr/>
        <a:lstStyle/>
        <a:p>
          <a:endParaRPr lang="ru-RU" sz="1600"/>
        </a:p>
      </dgm:t>
    </dgm:pt>
    <dgm:pt modelId="{DB0D7DD6-9049-4DE6-8D67-3E64894CBC8E}">
      <dgm:prSet custT="1"/>
      <dgm:spPr/>
      <dgm:t>
        <a:bodyPr/>
        <a:lstStyle/>
        <a:p>
          <a:r>
            <a:rPr lang="ru-RU" sz="1600" dirty="0" smtClean="0"/>
            <a:t>ОПТИМАЛЬНЫЕ ТЕХНОЛОГИЧЕСКИЕ ПРОЦЕССЫ КНД</a:t>
          </a:r>
          <a:endParaRPr lang="ru-RU" sz="1600" dirty="0"/>
        </a:p>
      </dgm:t>
    </dgm:pt>
    <dgm:pt modelId="{136A4660-F7A4-4D93-B89A-004325B35ACA}" type="parTrans" cxnId="{DAC171AF-D6FB-4927-9877-996BD98B1F09}">
      <dgm:prSet/>
      <dgm:spPr/>
      <dgm:t>
        <a:bodyPr/>
        <a:lstStyle/>
        <a:p>
          <a:endParaRPr lang="ru-RU" sz="1600"/>
        </a:p>
      </dgm:t>
    </dgm:pt>
    <dgm:pt modelId="{277E8763-D0D3-414A-91E2-4535B1E7A189}" type="sibTrans" cxnId="{DAC171AF-D6FB-4927-9877-996BD98B1F09}">
      <dgm:prSet/>
      <dgm:spPr/>
      <dgm:t>
        <a:bodyPr/>
        <a:lstStyle/>
        <a:p>
          <a:endParaRPr lang="ru-RU" sz="1600"/>
        </a:p>
      </dgm:t>
    </dgm:pt>
    <dgm:pt modelId="{26E9D991-FADC-4E7F-B39E-C13E51F28E75}">
      <dgm:prSet custT="1"/>
      <dgm:spPr/>
      <dgm:t>
        <a:bodyPr/>
        <a:lstStyle/>
        <a:p>
          <a:r>
            <a:rPr lang="ru-RU" sz="1600" dirty="0" smtClean="0"/>
            <a:t>АВТОМАТИЗИРОВАННАЯ СИСТЕМА УПРАВЛЕНИЯ КОНТРОЛЬНО-НАДЗОРНОЙ ДЕЯТЕЛЬНОСТЬЮ (АСУ КНД)</a:t>
          </a:r>
          <a:endParaRPr lang="ru-RU" sz="1600" dirty="0"/>
        </a:p>
      </dgm:t>
    </dgm:pt>
    <dgm:pt modelId="{A2222D1B-9BDF-4ED8-B079-F19A936C7EED}" type="parTrans" cxnId="{F34A8A7B-B501-45E4-9CE8-A9E06B972216}">
      <dgm:prSet/>
      <dgm:spPr/>
      <dgm:t>
        <a:bodyPr/>
        <a:lstStyle/>
        <a:p>
          <a:endParaRPr lang="ru-RU" sz="1600"/>
        </a:p>
      </dgm:t>
    </dgm:pt>
    <dgm:pt modelId="{698AABFF-4A52-434A-8129-5DF33FE2105D}" type="sibTrans" cxnId="{F34A8A7B-B501-45E4-9CE8-A9E06B972216}">
      <dgm:prSet/>
      <dgm:spPr/>
      <dgm:t>
        <a:bodyPr/>
        <a:lstStyle/>
        <a:p>
          <a:endParaRPr lang="ru-RU" sz="1600"/>
        </a:p>
      </dgm:t>
    </dgm:pt>
    <dgm:pt modelId="{C468508D-A066-4ADA-91FE-7E381D366DBB}" type="pres">
      <dgm:prSet presAssocID="{1C020384-C24A-4B69-A934-CEFC5F599A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2229C6-8C38-4281-B9C8-A5DAF43383E0}" type="pres">
      <dgm:prSet presAssocID="{6DEA5701-9D72-4715-ACE1-3B0EC110EECC}" presName="parentLin" presStyleCnt="0"/>
      <dgm:spPr/>
    </dgm:pt>
    <dgm:pt modelId="{EF47118F-5C10-493E-9127-4232EE9DC398}" type="pres">
      <dgm:prSet presAssocID="{6DEA5701-9D72-4715-ACE1-3B0EC110EEC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031887E-76F4-499E-84D1-5BC228F50C98}" type="pres">
      <dgm:prSet presAssocID="{6DEA5701-9D72-4715-ACE1-3B0EC110EEC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DEDFF-228E-42A0-BC38-3185D6E0135C}" type="pres">
      <dgm:prSet presAssocID="{6DEA5701-9D72-4715-ACE1-3B0EC110EECC}" presName="negativeSpace" presStyleCnt="0"/>
      <dgm:spPr/>
    </dgm:pt>
    <dgm:pt modelId="{79A51A27-D3BF-4E0C-A43C-2E751E153CD9}" type="pres">
      <dgm:prSet presAssocID="{6DEA5701-9D72-4715-ACE1-3B0EC110EECC}" presName="childText" presStyleLbl="conFgAcc1" presStyleIdx="0" presStyleCnt="5">
        <dgm:presLayoutVars>
          <dgm:bulletEnabled val="1"/>
        </dgm:presLayoutVars>
      </dgm:prSet>
      <dgm:spPr/>
    </dgm:pt>
    <dgm:pt modelId="{4EB4C946-7F8B-42B9-9C6F-B3AD66CB3194}" type="pres">
      <dgm:prSet presAssocID="{0C6CDF8B-732E-4826-9937-6C5F5C44AAD7}" presName="spaceBetweenRectangles" presStyleCnt="0"/>
      <dgm:spPr/>
    </dgm:pt>
    <dgm:pt modelId="{BA3707BF-B467-4774-9E74-AD7EF21E873E}" type="pres">
      <dgm:prSet presAssocID="{27275F78-FAF3-4C50-A274-DEAA47072E37}" presName="parentLin" presStyleCnt="0"/>
      <dgm:spPr/>
    </dgm:pt>
    <dgm:pt modelId="{3FE545AF-138B-41D6-832D-950A98FBFFAB}" type="pres">
      <dgm:prSet presAssocID="{27275F78-FAF3-4C50-A274-DEAA47072E3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B518BCF-E95C-491F-B50F-89F11A04FBCB}" type="pres">
      <dgm:prSet presAssocID="{27275F78-FAF3-4C50-A274-DEAA47072E3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E4517-EEEB-47B8-AB54-A250A961549E}" type="pres">
      <dgm:prSet presAssocID="{27275F78-FAF3-4C50-A274-DEAA47072E37}" presName="negativeSpace" presStyleCnt="0"/>
      <dgm:spPr/>
    </dgm:pt>
    <dgm:pt modelId="{BC13A7E3-A837-42C5-8B1F-6D494FEFD450}" type="pres">
      <dgm:prSet presAssocID="{27275F78-FAF3-4C50-A274-DEAA47072E37}" presName="childText" presStyleLbl="conFgAcc1" presStyleIdx="1" presStyleCnt="5">
        <dgm:presLayoutVars>
          <dgm:bulletEnabled val="1"/>
        </dgm:presLayoutVars>
      </dgm:prSet>
      <dgm:spPr/>
    </dgm:pt>
    <dgm:pt modelId="{819405CF-5DAF-4154-8BB8-A49C8FA3EE43}" type="pres">
      <dgm:prSet presAssocID="{01C14F58-50C8-4708-B939-51761E92D505}" presName="spaceBetweenRectangles" presStyleCnt="0"/>
      <dgm:spPr/>
    </dgm:pt>
    <dgm:pt modelId="{23569114-BE79-46E5-80A5-07B804911BCB}" type="pres">
      <dgm:prSet presAssocID="{37ADB0B7-2C2C-4718-B604-A445BA68572E}" presName="parentLin" presStyleCnt="0"/>
      <dgm:spPr/>
    </dgm:pt>
    <dgm:pt modelId="{FC2736B8-82E9-4F1B-85F6-7539AD70FF21}" type="pres">
      <dgm:prSet presAssocID="{37ADB0B7-2C2C-4718-B604-A445BA68572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3CC30CA-8ED8-47AD-90D7-8C80B79973C9}" type="pres">
      <dgm:prSet presAssocID="{37ADB0B7-2C2C-4718-B604-A445BA68572E}" presName="parentText" presStyleLbl="node1" presStyleIdx="2" presStyleCnt="5" custLinFactNeighborX="2262" custLinFactNeighborY="5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71AD0-7EC6-4FA4-B768-34872BC5185A}" type="pres">
      <dgm:prSet presAssocID="{37ADB0B7-2C2C-4718-B604-A445BA68572E}" presName="negativeSpace" presStyleCnt="0"/>
      <dgm:spPr/>
    </dgm:pt>
    <dgm:pt modelId="{F38AC5CE-299F-45FD-8CBA-E2F2413E3BC0}" type="pres">
      <dgm:prSet presAssocID="{37ADB0B7-2C2C-4718-B604-A445BA68572E}" presName="childText" presStyleLbl="conFgAcc1" presStyleIdx="2" presStyleCnt="5">
        <dgm:presLayoutVars>
          <dgm:bulletEnabled val="1"/>
        </dgm:presLayoutVars>
      </dgm:prSet>
      <dgm:spPr/>
    </dgm:pt>
    <dgm:pt modelId="{D47B922B-40DB-4EFA-88B2-1807065CDA16}" type="pres">
      <dgm:prSet presAssocID="{184888DD-0D24-419E-B991-71F03381F4B1}" presName="spaceBetweenRectangles" presStyleCnt="0"/>
      <dgm:spPr/>
    </dgm:pt>
    <dgm:pt modelId="{A3A1B849-806B-4E90-9EDC-39BFF670037B}" type="pres">
      <dgm:prSet presAssocID="{DB0D7DD6-9049-4DE6-8D67-3E64894CBC8E}" presName="parentLin" presStyleCnt="0"/>
      <dgm:spPr/>
    </dgm:pt>
    <dgm:pt modelId="{F4A3F141-8246-433C-AF1B-B414F4C0687A}" type="pres">
      <dgm:prSet presAssocID="{DB0D7DD6-9049-4DE6-8D67-3E64894CBC8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97F0810-1E76-496B-80E9-1CC616B04666}" type="pres">
      <dgm:prSet presAssocID="{DB0D7DD6-9049-4DE6-8D67-3E64894CBC8E}" presName="parentText" presStyleLbl="node1" presStyleIdx="3" presStyleCnt="5" custLinFactNeighborX="2262" custLinFactNeighborY="68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1181D-514F-4FBD-A2E2-F10613F9E1E0}" type="pres">
      <dgm:prSet presAssocID="{DB0D7DD6-9049-4DE6-8D67-3E64894CBC8E}" presName="negativeSpace" presStyleCnt="0"/>
      <dgm:spPr/>
    </dgm:pt>
    <dgm:pt modelId="{F32915E5-B3E9-4C1C-8C98-4EDD661D25E2}" type="pres">
      <dgm:prSet presAssocID="{DB0D7DD6-9049-4DE6-8D67-3E64894CBC8E}" presName="childText" presStyleLbl="conFgAcc1" presStyleIdx="3" presStyleCnt="5">
        <dgm:presLayoutVars>
          <dgm:bulletEnabled val="1"/>
        </dgm:presLayoutVars>
      </dgm:prSet>
      <dgm:spPr/>
    </dgm:pt>
    <dgm:pt modelId="{D0EA429B-9694-4498-91D2-B8E92D23FFB7}" type="pres">
      <dgm:prSet presAssocID="{277E8763-D0D3-414A-91E2-4535B1E7A189}" presName="spaceBetweenRectangles" presStyleCnt="0"/>
      <dgm:spPr/>
    </dgm:pt>
    <dgm:pt modelId="{63237A5A-EFA3-48F7-80A6-FCF2A9CEFCE4}" type="pres">
      <dgm:prSet presAssocID="{26E9D991-FADC-4E7F-B39E-C13E51F28E75}" presName="parentLin" presStyleCnt="0"/>
      <dgm:spPr/>
    </dgm:pt>
    <dgm:pt modelId="{43DDBCE6-FD9D-4E85-82E7-36E0919BF9B3}" type="pres">
      <dgm:prSet presAssocID="{26E9D991-FADC-4E7F-B39E-C13E51F28E7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97327B5B-C638-4D71-9693-6A2B994281D2}" type="pres">
      <dgm:prSet presAssocID="{26E9D991-FADC-4E7F-B39E-C13E51F28E7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7CFAF-A240-4F97-9631-CA8A4DBCDC61}" type="pres">
      <dgm:prSet presAssocID="{26E9D991-FADC-4E7F-B39E-C13E51F28E75}" presName="negativeSpace" presStyleCnt="0"/>
      <dgm:spPr/>
    </dgm:pt>
    <dgm:pt modelId="{05E23ECE-4EFA-46C3-9067-A038118D37C2}" type="pres">
      <dgm:prSet presAssocID="{26E9D991-FADC-4E7F-B39E-C13E51F28E7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C93175A-CF4E-44EC-8004-B9A417B72F7C}" type="presOf" srcId="{6DEA5701-9D72-4715-ACE1-3B0EC110EECC}" destId="{EF47118F-5C10-493E-9127-4232EE9DC398}" srcOrd="0" destOrd="0" presId="urn:microsoft.com/office/officeart/2005/8/layout/list1"/>
    <dgm:cxn modelId="{1EF046F1-2AD5-4555-97FF-5EFE533A3814}" type="presOf" srcId="{DB0D7DD6-9049-4DE6-8D67-3E64894CBC8E}" destId="{F4A3F141-8246-433C-AF1B-B414F4C0687A}" srcOrd="0" destOrd="0" presId="urn:microsoft.com/office/officeart/2005/8/layout/list1"/>
    <dgm:cxn modelId="{D933B269-3401-4810-80E3-4B2DEBF7A5D5}" type="presOf" srcId="{26E9D991-FADC-4E7F-B39E-C13E51F28E75}" destId="{97327B5B-C638-4D71-9693-6A2B994281D2}" srcOrd="1" destOrd="0" presId="urn:microsoft.com/office/officeart/2005/8/layout/list1"/>
    <dgm:cxn modelId="{3534D1C0-3CA9-46E3-9835-AE3A6D3E8069}" type="presOf" srcId="{26E9D991-FADC-4E7F-B39E-C13E51F28E75}" destId="{43DDBCE6-FD9D-4E85-82E7-36E0919BF9B3}" srcOrd="0" destOrd="0" presId="urn:microsoft.com/office/officeart/2005/8/layout/list1"/>
    <dgm:cxn modelId="{8FC0749D-F4C0-481E-B852-38914722E2D7}" srcId="{1C020384-C24A-4B69-A934-CEFC5F599A48}" destId="{6DEA5701-9D72-4715-ACE1-3B0EC110EECC}" srcOrd="0" destOrd="0" parTransId="{690B27D7-AE5C-4292-94B6-89C5CA929A34}" sibTransId="{0C6CDF8B-732E-4826-9937-6C5F5C44AAD7}"/>
    <dgm:cxn modelId="{7BD6A393-C5CD-4E10-8B18-93E2991677FA}" type="presOf" srcId="{6DEA5701-9D72-4715-ACE1-3B0EC110EECC}" destId="{A031887E-76F4-499E-84D1-5BC228F50C98}" srcOrd="1" destOrd="0" presId="urn:microsoft.com/office/officeart/2005/8/layout/list1"/>
    <dgm:cxn modelId="{FB587749-078F-4B57-BAB7-816A8827DCDA}" type="presOf" srcId="{27275F78-FAF3-4C50-A274-DEAA47072E37}" destId="{3FE545AF-138B-41D6-832D-950A98FBFFAB}" srcOrd="0" destOrd="0" presId="urn:microsoft.com/office/officeart/2005/8/layout/list1"/>
    <dgm:cxn modelId="{18990A12-CA04-4AF4-B9E7-5C18150F5FA4}" type="presOf" srcId="{DB0D7DD6-9049-4DE6-8D67-3E64894CBC8E}" destId="{797F0810-1E76-496B-80E9-1CC616B04666}" srcOrd="1" destOrd="0" presId="urn:microsoft.com/office/officeart/2005/8/layout/list1"/>
    <dgm:cxn modelId="{A1DCC769-49E9-4E8E-953D-200D6A89076B}" srcId="{1C020384-C24A-4B69-A934-CEFC5F599A48}" destId="{27275F78-FAF3-4C50-A274-DEAA47072E37}" srcOrd="1" destOrd="0" parTransId="{0B193FB2-498A-439E-9094-8194FAAE34CB}" sibTransId="{01C14F58-50C8-4708-B939-51761E92D505}"/>
    <dgm:cxn modelId="{DB64267A-C498-4647-B100-FC8B7FD516A8}" type="presOf" srcId="{37ADB0B7-2C2C-4718-B604-A445BA68572E}" destId="{FC2736B8-82E9-4F1B-85F6-7539AD70FF21}" srcOrd="0" destOrd="0" presId="urn:microsoft.com/office/officeart/2005/8/layout/list1"/>
    <dgm:cxn modelId="{DAC171AF-D6FB-4927-9877-996BD98B1F09}" srcId="{1C020384-C24A-4B69-A934-CEFC5F599A48}" destId="{DB0D7DD6-9049-4DE6-8D67-3E64894CBC8E}" srcOrd="3" destOrd="0" parTransId="{136A4660-F7A4-4D93-B89A-004325B35ACA}" sibTransId="{277E8763-D0D3-414A-91E2-4535B1E7A189}"/>
    <dgm:cxn modelId="{C743EA66-4C11-498F-837C-7DFFE57D5525}" type="presOf" srcId="{1C020384-C24A-4B69-A934-CEFC5F599A48}" destId="{C468508D-A066-4ADA-91FE-7E381D366DBB}" srcOrd="0" destOrd="0" presId="urn:microsoft.com/office/officeart/2005/8/layout/list1"/>
    <dgm:cxn modelId="{B8EBC7B0-17AE-4D29-B507-2B53731C98EC}" type="presOf" srcId="{27275F78-FAF3-4C50-A274-DEAA47072E37}" destId="{3B518BCF-E95C-491F-B50F-89F11A04FBCB}" srcOrd="1" destOrd="0" presId="urn:microsoft.com/office/officeart/2005/8/layout/list1"/>
    <dgm:cxn modelId="{E4AD3CD8-E299-4948-AB05-4E2864B08FF0}" srcId="{1C020384-C24A-4B69-A934-CEFC5F599A48}" destId="{37ADB0B7-2C2C-4718-B604-A445BA68572E}" srcOrd="2" destOrd="0" parTransId="{105B1F3C-DEC7-4E50-A0F3-7D2B82D97950}" sibTransId="{184888DD-0D24-419E-B991-71F03381F4B1}"/>
    <dgm:cxn modelId="{DBE1FC57-2963-406D-A177-87D707840C1C}" type="presOf" srcId="{37ADB0B7-2C2C-4718-B604-A445BA68572E}" destId="{F3CC30CA-8ED8-47AD-90D7-8C80B79973C9}" srcOrd="1" destOrd="0" presId="urn:microsoft.com/office/officeart/2005/8/layout/list1"/>
    <dgm:cxn modelId="{F34A8A7B-B501-45E4-9CE8-A9E06B972216}" srcId="{1C020384-C24A-4B69-A934-CEFC5F599A48}" destId="{26E9D991-FADC-4E7F-B39E-C13E51F28E75}" srcOrd="4" destOrd="0" parTransId="{A2222D1B-9BDF-4ED8-B079-F19A936C7EED}" sibTransId="{698AABFF-4A52-434A-8129-5DF33FE2105D}"/>
    <dgm:cxn modelId="{AD6AB6AA-0DE8-48BD-A975-A602DAECA910}" type="presParOf" srcId="{C468508D-A066-4ADA-91FE-7E381D366DBB}" destId="{652229C6-8C38-4281-B9C8-A5DAF43383E0}" srcOrd="0" destOrd="0" presId="urn:microsoft.com/office/officeart/2005/8/layout/list1"/>
    <dgm:cxn modelId="{4BE51F08-1BCD-4477-A134-8CF20066E047}" type="presParOf" srcId="{652229C6-8C38-4281-B9C8-A5DAF43383E0}" destId="{EF47118F-5C10-493E-9127-4232EE9DC398}" srcOrd="0" destOrd="0" presId="urn:microsoft.com/office/officeart/2005/8/layout/list1"/>
    <dgm:cxn modelId="{CE0595C5-4479-4EF1-86BB-CD7E2F027AA9}" type="presParOf" srcId="{652229C6-8C38-4281-B9C8-A5DAF43383E0}" destId="{A031887E-76F4-499E-84D1-5BC228F50C98}" srcOrd="1" destOrd="0" presId="urn:microsoft.com/office/officeart/2005/8/layout/list1"/>
    <dgm:cxn modelId="{4FC03F2A-E1BD-45A7-B817-2780CAB84850}" type="presParOf" srcId="{C468508D-A066-4ADA-91FE-7E381D366DBB}" destId="{E20DEDFF-228E-42A0-BC38-3185D6E0135C}" srcOrd="1" destOrd="0" presId="urn:microsoft.com/office/officeart/2005/8/layout/list1"/>
    <dgm:cxn modelId="{FF63C2A8-D91C-4551-B446-CBA6A635F01E}" type="presParOf" srcId="{C468508D-A066-4ADA-91FE-7E381D366DBB}" destId="{79A51A27-D3BF-4E0C-A43C-2E751E153CD9}" srcOrd="2" destOrd="0" presId="urn:microsoft.com/office/officeart/2005/8/layout/list1"/>
    <dgm:cxn modelId="{2E1B950C-403B-4DF1-B5DD-1181B314B0F5}" type="presParOf" srcId="{C468508D-A066-4ADA-91FE-7E381D366DBB}" destId="{4EB4C946-7F8B-42B9-9C6F-B3AD66CB3194}" srcOrd="3" destOrd="0" presId="urn:microsoft.com/office/officeart/2005/8/layout/list1"/>
    <dgm:cxn modelId="{98D23E11-F19D-4D5A-A805-15FD270D4BA3}" type="presParOf" srcId="{C468508D-A066-4ADA-91FE-7E381D366DBB}" destId="{BA3707BF-B467-4774-9E74-AD7EF21E873E}" srcOrd="4" destOrd="0" presId="urn:microsoft.com/office/officeart/2005/8/layout/list1"/>
    <dgm:cxn modelId="{7D21A43D-4733-4A09-814D-EA7E171D9328}" type="presParOf" srcId="{BA3707BF-B467-4774-9E74-AD7EF21E873E}" destId="{3FE545AF-138B-41D6-832D-950A98FBFFAB}" srcOrd="0" destOrd="0" presId="urn:microsoft.com/office/officeart/2005/8/layout/list1"/>
    <dgm:cxn modelId="{49F470DB-03B1-4D1F-9A40-300FCB60A2B5}" type="presParOf" srcId="{BA3707BF-B467-4774-9E74-AD7EF21E873E}" destId="{3B518BCF-E95C-491F-B50F-89F11A04FBCB}" srcOrd="1" destOrd="0" presId="urn:microsoft.com/office/officeart/2005/8/layout/list1"/>
    <dgm:cxn modelId="{E2A23B6B-D7A7-4888-9356-F436330E05DF}" type="presParOf" srcId="{C468508D-A066-4ADA-91FE-7E381D366DBB}" destId="{DFAE4517-EEEB-47B8-AB54-A250A961549E}" srcOrd="5" destOrd="0" presId="urn:microsoft.com/office/officeart/2005/8/layout/list1"/>
    <dgm:cxn modelId="{BFF6B492-2A72-46FD-839F-B707D8315535}" type="presParOf" srcId="{C468508D-A066-4ADA-91FE-7E381D366DBB}" destId="{BC13A7E3-A837-42C5-8B1F-6D494FEFD450}" srcOrd="6" destOrd="0" presId="urn:microsoft.com/office/officeart/2005/8/layout/list1"/>
    <dgm:cxn modelId="{E3F83F0E-CC0F-41E2-8A87-66CA54BB2D1C}" type="presParOf" srcId="{C468508D-A066-4ADA-91FE-7E381D366DBB}" destId="{819405CF-5DAF-4154-8BB8-A49C8FA3EE43}" srcOrd="7" destOrd="0" presId="urn:microsoft.com/office/officeart/2005/8/layout/list1"/>
    <dgm:cxn modelId="{AE5AC540-4264-48A9-A392-C749068307F0}" type="presParOf" srcId="{C468508D-A066-4ADA-91FE-7E381D366DBB}" destId="{23569114-BE79-46E5-80A5-07B804911BCB}" srcOrd="8" destOrd="0" presId="urn:microsoft.com/office/officeart/2005/8/layout/list1"/>
    <dgm:cxn modelId="{95C492AE-3530-4B9D-9AD3-7255D1904A1F}" type="presParOf" srcId="{23569114-BE79-46E5-80A5-07B804911BCB}" destId="{FC2736B8-82E9-4F1B-85F6-7539AD70FF21}" srcOrd="0" destOrd="0" presId="urn:microsoft.com/office/officeart/2005/8/layout/list1"/>
    <dgm:cxn modelId="{3F1CC441-A9B2-4CB1-8BAE-F6A4CE7A4323}" type="presParOf" srcId="{23569114-BE79-46E5-80A5-07B804911BCB}" destId="{F3CC30CA-8ED8-47AD-90D7-8C80B79973C9}" srcOrd="1" destOrd="0" presId="urn:microsoft.com/office/officeart/2005/8/layout/list1"/>
    <dgm:cxn modelId="{E011387F-916E-4D8A-AA44-963CD3E37F39}" type="presParOf" srcId="{C468508D-A066-4ADA-91FE-7E381D366DBB}" destId="{05771AD0-7EC6-4FA4-B768-34872BC5185A}" srcOrd="9" destOrd="0" presId="urn:microsoft.com/office/officeart/2005/8/layout/list1"/>
    <dgm:cxn modelId="{DA042B93-ACFB-42F3-A77A-9E1B179A5BC1}" type="presParOf" srcId="{C468508D-A066-4ADA-91FE-7E381D366DBB}" destId="{F38AC5CE-299F-45FD-8CBA-E2F2413E3BC0}" srcOrd="10" destOrd="0" presId="urn:microsoft.com/office/officeart/2005/8/layout/list1"/>
    <dgm:cxn modelId="{8DE0C856-0420-41F2-8CF0-FF3EA3DCC20E}" type="presParOf" srcId="{C468508D-A066-4ADA-91FE-7E381D366DBB}" destId="{D47B922B-40DB-4EFA-88B2-1807065CDA16}" srcOrd="11" destOrd="0" presId="urn:microsoft.com/office/officeart/2005/8/layout/list1"/>
    <dgm:cxn modelId="{8380CDD4-4F4A-4506-983D-E98860224858}" type="presParOf" srcId="{C468508D-A066-4ADA-91FE-7E381D366DBB}" destId="{A3A1B849-806B-4E90-9EDC-39BFF670037B}" srcOrd="12" destOrd="0" presId="urn:microsoft.com/office/officeart/2005/8/layout/list1"/>
    <dgm:cxn modelId="{405D3672-ADF1-4889-B51D-B52DF221FC3D}" type="presParOf" srcId="{A3A1B849-806B-4E90-9EDC-39BFF670037B}" destId="{F4A3F141-8246-433C-AF1B-B414F4C0687A}" srcOrd="0" destOrd="0" presId="urn:microsoft.com/office/officeart/2005/8/layout/list1"/>
    <dgm:cxn modelId="{91EE6D40-754B-4F56-843A-FEF891220729}" type="presParOf" srcId="{A3A1B849-806B-4E90-9EDC-39BFF670037B}" destId="{797F0810-1E76-496B-80E9-1CC616B04666}" srcOrd="1" destOrd="0" presId="urn:microsoft.com/office/officeart/2005/8/layout/list1"/>
    <dgm:cxn modelId="{A062030B-A984-4587-A8B3-AA92F917A63C}" type="presParOf" srcId="{C468508D-A066-4ADA-91FE-7E381D366DBB}" destId="{3C41181D-514F-4FBD-A2E2-F10613F9E1E0}" srcOrd="13" destOrd="0" presId="urn:microsoft.com/office/officeart/2005/8/layout/list1"/>
    <dgm:cxn modelId="{24F6E9C9-8EB3-403A-A122-A2D9A76DCBC9}" type="presParOf" srcId="{C468508D-A066-4ADA-91FE-7E381D366DBB}" destId="{F32915E5-B3E9-4C1C-8C98-4EDD661D25E2}" srcOrd="14" destOrd="0" presId="urn:microsoft.com/office/officeart/2005/8/layout/list1"/>
    <dgm:cxn modelId="{04C31737-D7A3-4AE3-9561-C7304A575F65}" type="presParOf" srcId="{C468508D-A066-4ADA-91FE-7E381D366DBB}" destId="{D0EA429B-9694-4498-91D2-B8E92D23FFB7}" srcOrd="15" destOrd="0" presId="urn:microsoft.com/office/officeart/2005/8/layout/list1"/>
    <dgm:cxn modelId="{7C737271-B535-44F9-888F-A1A06ECD4B72}" type="presParOf" srcId="{C468508D-A066-4ADA-91FE-7E381D366DBB}" destId="{63237A5A-EFA3-48F7-80A6-FCF2A9CEFCE4}" srcOrd="16" destOrd="0" presId="urn:microsoft.com/office/officeart/2005/8/layout/list1"/>
    <dgm:cxn modelId="{3A6B39F4-0430-4F32-BC74-352F07E32384}" type="presParOf" srcId="{63237A5A-EFA3-48F7-80A6-FCF2A9CEFCE4}" destId="{43DDBCE6-FD9D-4E85-82E7-36E0919BF9B3}" srcOrd="0" destOrd="0" presId="urn:microsoft.com/office/officeart/2005/8/layout/list1"/>
    <dgm:cxn modelId="{01A9FAE3-5069-4B78-A323-D92DEBC9E3D5}" type="presParOf" srcId="{63237A5A-EFA3-48F7-80A6-FCF2A9CEFCE4}" destId="{97327B5B-C638-4D71-9693-6A2B994281D2}" srcOrd="1" destOrd="0" presId="urn:microsoft.com/office/officeart/2005/8/layout/list1"/>
    <dgm:cxn modelId="{03711645-F631-46CF-AFF5-E52AC7675B76}" type="presParOf" srcId="{C468508D-A066-4ADA-91FE-7E381D366DBB}" destId="{7F07CFAF-A240-4F97-9631-CA8A4DBCDC61}" srcOrd="17" destOrd="0" presId="urn:microsoft.com/office/officeart/2005/8/layout/list1"/>
    <dgm:cxn modelId="{7EEDD226-5E1A-4684-9044-1D0D6BDDCEAE}" type="presParOf" srcId="{C468508D-A066-4ADA-91FE-7E381D366DBB}" destId="{05E23ECE-4EFA-46C3-9067-A038118D37C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7E4996-717D-43D0-8151-D93C3AC940B2}">
      <dsp:nvSpPr>
        <dsp:cNvPr id="0" name=""/>
        <dsp:cNvSpPr/>
      </dsp:nvSpPr>
      <dsp:spPr>
        <a:xfrm>
          <a:off x="0" y="1133"/>
          <a:ext cx="4752528" cy="12854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Использование электронного документа</a:t>
          </a:r>
          <a:endParaRPr lang="ru-RU" sz="1600" kern="1200" dirty="0"/>
        </a:p>
      </dsp:txBody>
      <dsp:txXfrm>
        <a:off x="0" y="1133"/>
        <a:ext cx="4752528" cy="1285483"/>
      </dsp:txXfrm>
    </dsp:sp>
    <dsp:sp modelId="{6EA50C37-5751-4785-99C3-49D4527F7C1F}">
      <dsp:nvSpPr>
        <dsp:cNvPr id="0" name=""/>
        <dsp:cNvSpPr/>
      </dsp:nvSpPr>
      <dsp:spPr>
        <a:xfrm>
          <a:off x="0" y="1300075"/>
          <a:ext cx="4752528" cy="12854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Переход на безбумажное взаимодействие  работников и работодателей (введение электронного формата трудового договора, оптимизация иных «бумажных» обязанностей работодателя)</a:t>
          </a:r>
          <a:endParaRPr lang="ru-RU" sz="1600" kern="1200" dirty="0"/>
        </a:p>
      </dsp:txBody>
      <dsp:txXfrm>
        <a:off x="0" y="1300075"/>
        <a:ext cx="4752528" cy="1285483"/>
      </dsp:txXfrm>
    </dsp:sp>
    <dsp:sp modelId="{926D3A88-84D6-41BA-A9A9-4E49EED234E6}">
      <dsp:nvSpPr>
        <dsp:cNvPr id="0" name=""/>
        <dsp:cNvSpPr/>
      </dsp:nvSpPr>
      <dsp:spPr>
        <a:xfrm>
          <a:off x="0" y="2599016"/>
          <a:ext cx="4752528" cy="12854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единой цифровой среды доверия, позволяющей обеспечить участников цифровой экономики средствами доверенных цифровых дистанционных коммуникаций</a:t>
          </a:r>
          <a:endParaRPr lang="ru-RU" sz="1600" kern="1200" dirty="0"/>
        </a:p>
      </dsp:txBody>
      <dsp:txXfrm>
        <a:off x="0" y="2599016"/>
        <a:ext cx="4752528" cy="1285483"/>
      </dsp:txXfrm>
    </dsp:sp>
    <dsp:sp modelId="{BF29C50A-B8E5-4400-85C2-946EF04DCD8D}">
      <dsp:nvSpPr>
        <dsp:cNvPr id="0" name=""/>
        <dsp:cNvSpPr/>
      </dsp:nvSpPr>
      <dsp:spPr>
        <a:xfrm>
          <a:off x="0" y="3897958"/>
          <a:ext cx="4752528" cy="12854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Возможность осуществления контрольно-надзорной деятельности (КНД) на всех этапах в электронной форме</a:t>
          </a:r>
          <a:endParaRPr lang="ru-RU" sz="1600" kern="1200" dirty="0"/>
        </a:p>
      </dsp:txBody>
      <dsp:txXfrm>
        <a:off x="0" y="3897958"/>
        <a:ext cx="4752528" cy="128548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B99E30-A721-4C88-963B-714186811907}">
      <dsp:nvSpPr>
        <dsp:cNvPr id="0" name=""/>
        <dsp:cNvSpPr/>
      </dsp:nvSpPr>
      <dsp:spPr>
        <a:xfrm>
          <a:off x="0" y="16852"/>
          <a:ext cx="7848872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Arial Narrow" pitchFamily="34" charset="0"/>
            </a:rPr>
            <a:t>1</a:t>
          </a:r>
          <a:r>
            <a:rPr lang="ru-RU" sz="1600" kern="1200" smtClean="0">
              <a:latin typeface="+mn-lt"/>
            </a:rPr>
            <a:t>. Апробирована технология электронной проверки, включая технологию защищенного юридически значимого обмена электронными документами по телекоммуникационным каналам связи</a:t>
          </a:r>
          <a:endParaRPr lang="ru-RU" sz="1600" kern="1200" dirty="0">
            <a:latin typeface="+mn-lt"/>
          </a:endParaRPr>
        </a:p>
      </dsp:txBody>
      <dsp:txXfrm>
        <a:off x="0" y="16852"/>
        <a:ext cx="7848872" cy="973440"/>
      </dsp:txXfrm>
    </dsp:sp>
    <dsp:sp modelId="{58C76C6B-C689-41AC-B149-C09633F3EF01}">
      <dsp:nvSpPr>
        <dsp:cNvPr id="0" name=""/>
        <dsp:cNvSpPr/>
      </dsp:nvSpPr>
      <dsp:spPr>
        <a:xfrm>
          <a:off x="0" y="990292"/>
          <a:ext cx="7848872" cy="21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smtClean="0"/>
            <a:t>организована Система защищённого обмена электронными документами;</a:t>
          </a:r>
          <a:endParaRPr lang="ru-RU" sz="1600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smtClean="0"/>
            <a:t>разработана технологическая схема электронной проверки:  определён порядок присоединения участников к системе обмена электронными документами, описаны процедуры электронной проверки с использованием электронных проверочных листов и её результаты;</a:t>
          </a:r>
          <a:endParaRPr lang="ru-RU" sz="1600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smtClean="0"/>
            <a:t>электронные документы в ходе проверки подписывались усиленной квалифицированной электронной подписью, что обеспечило подтверждение авторства, целостности, подлинности и юридической значимости передаваемых документов</a:t>
          </a:r>
          <a:endParaRPr lang="ru-RU" sz="1600" kern="1200" dirty="0">
            <a:latin typeface="Arial Narrow" pitchFamily="34" charset="0"/>
          </a:endParaRPr>
        </a:p>
      </dsp:txBody>
      <dsp:txXfrm>
        <a:off x="0" y="990292"/>
        <a:ext cx="7848872" cy="2152800"/>
      </dsp:txXfrm>
    </dsp:sp>
    <dsp:sp modelId="{A9DC6897-9452-4D1C-A491-ADD5E3371115}">
      <dsp:nvSpPr>
        <dsp:cNvPr id="0" name=""/>
        <dsp:cNvSpPr/>
      </dsp:nvSpPr>
      <dsp:spPr>
        <a:xfrm>
          <a:off x="0" y="3143092"/>
          <a:ext cx="7848872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Arial Narrow" pitchFamily="34" charset="0"/>
            </a:rPr>
            <a:t>2. С</a:t>
          </a:r>
          <a:r>
            <a:rPr lang="ru-RU" sz="1600" kern="1200" smtClean="0"/>
            <a:t>окращен срок проведения контрольной проверки (в 2 раза)</a:t>
          </a:r>
          <a:r>
            <a:rPr lang="ru-RU" sz="1600" kern="1200" smtClean="0">
              <a:latin typeface="Arial Narrow" pitchFamily="34" charset="0"/>
            </a:rPr>
            <a:t> </a:t>
          </a:r>
          <a:endParaRPr lang="ru-RU" sz="1600" kern="1200" dirty="0">
            <a:latin typeface="Arial Narrow" pitchFamily="34" charset="0"/>
          </a:endParaRPr>
        </a:p>
      </dsp:txBody>
      <dsp:txXfrm>
        <a:off x="0" y="3143092"/>
        <a:ext cx="7848872" cy="973440"/>
      </dsp:txXfrm>
    </dsp:sp>
    <dsp:sp modelId="{4AB5AB24-FE20-498C-BA4E-8798BEA37CE4}">
      <dsp:nvSpPr>
        <dsp:cNvPr id="0" name=""/>
        <dsp:cNvSpPr/>
      </dsp:nvSpPr>
      <dsp:spPr>
        <a:xfrm>
          <a:off x="0" y="4266292"/>
          <a:ext cx="7848872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Arial Narrow" pitchFamily="34" charset="0"/>
            </a:rPr>
            <a:t>3. </a:t>
          </a:r>
          <a:r>
            <a:rPr lang="ru-RU" sz="1600" kern="1200" smtClean="0"/>
            <a:t>Выявлены правовые и технологические ограничения, определены основные перспективы совершенствования Системы защищённого обмена электронными документами</a:t>
          </a:r>
          <a:endParaRPr lang="ru-RU" sz="1600" kern="1200" dirty="0">
            <a:latin typeface="Arial Narrow" pitchFamily="34" charset="0"/>
          </a:endParaRPr>
        </a:p>
      </dsp:txBody>
      <dsp:txXfrm>
        <a:off x="0" y="4266292"/>
        <a:ext cx="7848872" cy="9734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983259-C22C-4099-9DC0-06E8D0921D07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Ограничения в законодательстве</a:t>
          </a:r>
          <a:endParaRPr lang="ru-RU" sz="1800" kern="1200" dirty="0"/>
        </a:p>
      </dsp:txBody>
      <dsp:txXfrm>
        <a:off x="744" y="145603"/>
        <a:ext cx="2902148" cy="1741289"/>
      </dsp:txXfrm>
    </dsp:sp>
    <dsp:sp modelId="{BFA5EB30-B371-477C-863E-6E8CC2AE38C1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Отсутствие унифицированных электронных форматов кадровых документов</a:t>
          </a:r>
          <a:endParaRPr lang="ru-RU" sz="1800" kern="1200" dirty="0"/>
        </a:p>
      </dsp:txBody>
      <dsp:txXfrm>
        <a:off x="3193107" y="145603"/>
        <a:ext cx="2902148" cy="1741289"/>
      </dsp:txXfrm>
    </dsp:sp>
    <dsp:sp modelId="{49386344-019E-4474-8FF8-8DF031A07945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Недостаточная масштабируемость организованной Системы обмена электронными документами</a:t>
          </a:r>
          <a:endParaRPr lang="ru-RU" sz="1800" kern="1200" dirty="0"/>
        </a:p>
      </dsp:txBody>
      <dsp:txXfrm>
        <a:off x="1596925" y="2177107"/>
        <a:ext cx="2902148" cy="174128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9B882A-6006-4FED-9C05-1B01E047D7F7}">
      <dsp:nvSpPr>
        <dsp:cNvPr id="0" name=""/>
        <dsp:cNvSpPr/>
      </dsp:nvSpPr>
      <dsp:spPr>
        <a:xfrm>
          <a:off x="0" y="12167"/>
          <a:ext cx="8605464" cy="8611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1. Оптимизация кадровых документов, отказ от избыточных документов (сведений</a:t>
          </a:r>
          <a:r>
            <a:rPr lang="ru-RU" sz="1800" kern="1200" dirty="0" smtClean="0">
              <a:latin typeface="Arial Narrow" pitchFamily="34" charset="0"/>
            </a:rPr>
            <a:t>)</a:t>
          </a:r>
          <a:endParaRPr lang="ru-RU" sz="1800" kern="1200" dirty="0">
            <a:latin typeface="Arial Narrow" pitchFamily="34" charset="0"/>
          </a:endParaRPr>
        </a:p>
      </dsp:txBody>
      <dsp:txXfrm>
        <a:off x="0" y="12167"/>
        <a:ext cx="8605464" cy="861120"/>
      </dsp:txXfrm>
    </dsp:sp>
    <dsp:sp modelId="{A1E7C4A2-963D-4CAF-BA38-613DFCDF6F60}">
      <dsp:nvSpPr>
        <dsp:cNvPr id="0" name=""/>
        <dsp:cNvSpPr/>
      </dsp:nvSpPr>
      <dsp:spPr>
        <a:xfrm>
          <a:off x="0" y="873287"/>
          <a:ext cx="8605464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2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 Narrow" pitchFamily="34" charset="0"/>
            </a:rPr>
            <a:t>важнее не документы, а сведения;</a:t>
          </a:r>
          <a:endParaRPr lang="ru-RU" sz="1800" kern="1200" dirty="0"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 Narrow" pitchFamily="34" charset="0"/>
            </a:rPr>
            <a:t>упрощение документооборота </a:t>
          </a:r>
          <a:endParaRPr lang="ru-RU" sz="1800" kern="1200" dirty="0"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>
            <a:latin typeface="Arial Narrow" pitchFamily="34" charset="0"/>
          </a:endParaRPr>
        </a:p>
      </dsp:txBody>
      <dsp:txXfrm>
        <a:off x="0" y="873287"/>
        <a:ext cx="8605464" cy="880785"/>
      </dsp:txXfrm>
    </dsp:sp>
    <dsp:sp modelId="{88E9948E-2B1E-4856-8379-A4C3FA676BA1}">
      <dsp:nvSpPr>
        <dsp:cNvPr id="0" name=""/>
        <dsp:cNvSpPr/>
      </dsp:nvSpPr>
      <dsp:spPr>
        <a:xfrm>
          <a:off x="0" y="1754072"/>
          <a:ext cx="8605464" cy="8611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2. Легализация электронного кадрового документооборота, внесение изменений в законодательство</a:t>
          </a:r>
          <a:endParaRPr lang="ru-RU" sz="1800" b="1" kern="1200" dirty="0">
            <a:latin typeface="Arial Narrow" pitchFamily="34" charset="0"/>
          </a:endParaRPr>
        </a:p>
      </dsp:txBody>
      <dsp:txXfrm>
        <a:off x="0" y="1754072"/>
        <a:ext cx="8605464" cy="861120"/>
      </dsp:txXfrm>
    </dsp:sp>
    <dsp:sp modelId="{2B50132A-1A20-4BA8-8567-08AB779C632B}">
      <dsp:nvSpPr>
        <dsp:cNvPr id="0" name=""/>
        <dsp:cNvSpPr/>
      </dsp:nvSpPr>
      <dsp:spPr>
        <a:xfrm>
          <a:off x="0" y="2615192"/>
          <a:ext cx="8605464" cy="133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2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 Narrow" pitchFamily="34" charset="0"/>
            </a:rPr>
            <a:t>закрепление права работодателя на ведение кадровых документов в электронной форме, при соблюдении исчерпывающего перечня условий;</a:t>
          </a:r>
          <a:endParaRPr lang="ru-RU" sz="1800" kern="1200" dirty="0"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 Narrow" pitchFamily="34" charset="0"/>
            </a:rPr>
            <a:t>согласие работников;</a:t>
          </a:r>
          <a:endParaRPr lang="ru-RU" sz="1800" kern="1200" dirty="0"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 Narrow" pitchFamily="34" charset="0"/>
            </a:rPr>
            <a:t>утверждение перечня кадровых документов, которые должны вестись на бумажных носителях, отдельным правовым актом </a:t>
          </a:r>
          <a:endParaRPr lang="ru-RU" sz="1800" kern="1200" dirty="0">
            <a:latin typeface="Arial Narrow" pitchFamily="34" charset="0"/>
          </a:endParaRPr>
        </a:p>
      </dsp:txBody>
      <dsp:txXfrm>
        <a:off x="0" y="2615192"/>
        <a:ext cx="8605464" cy="133308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9B882A-6006-4FED-9C05-1B01E047D7F7}">
      <dsp:nvSpPr>
        <dsp:cNvPr id="0" name=""/>
        <dsp:cNvSpPr/>
      </dsp:nvSpPr>
      <dsp:spPr>
        <a:xfrm>
          <a:off x="0" y="37434"/>
          <a:ext cx="8605464" cy="730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 Narrow" pitchFamily="34" charset="0"/>
            </a:rPr>
            <a:t>3</a:t>
          </a:r>
          <a:r>
            <a:rPr lang="ru-RU" sz="1800" b="1" kern="1200" dirty="0" smtClean="0">
              <a:latin typeface="Arial Narrow" pitchFamily="34" charset="0"/>
            </a:rPr>
            <a:t>. </a:t>
          </a:r>
          <a:r>
            <a:rPr lang="en-US" sz="1800" b="1" kern="1200" dirty="0" smtClean="0">
              <a:latin typeface="Arial Narrow" pitchFamily="34" charset="0"/>
            </a:rPr>
            <a:t> </a:t>
          </a:r>
          <a:r>
            <a:rPr lang="ru-RU" sz="1800" b="1" kern="1200" dirty="0" smtClean="0">
              <a:latin typeface="Arial Narrow" pitchFamily="34" charset="0"/>
            </a:rPr>
            <a:t>Утверждение электронных форматов кадровых документов, перевод их в машиночитаемый вид</a:t>
          </a:r>
          <a:endParaRPr lang="ru-RU" sz="1800" b="1" kern="1200" dirty="0">
            <a:latin typeface="Arial Narrow" pitchFamily="34" charset="0"/>
          </a:endParaRPr>
        </a:p>
      </dsp:txBody>
      <dsp:txXfrm>
        <a:off x="0" y="37434"/>
        <a:ext cx="8605464" cy="730080"/>
      </dsp:txXfrm>
    </dsp:sp>
    <dsp:sp modelId="{A1E7C4A2-963D-4CAF-BA38-613DFCDF6F60}">
      <dsp:nvSpPr>
        <dsp:cNvPr id="0" name=""/>
        <dsp:cNvSpPr/>
      </dsp:nvSpPr>
      <dsp:spPr>
        <a:xfrm>
          <a:off x="0" y="767514"/>
          <a:ext cx="8605464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2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 Narrow" pitchFamily="34" charset="0"/>
            </a:rPr>
            <a:t>параметры данных должны быть едины</a:t>
          </a:r>
          <a:endParaRPr lang="ru-RU" sz="1800" kern="1200" dirty="0"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>
            <a:latin typeface="Arial Narrow" pitchFamily="34" charset="0"/>
          </a:endParaRPr>
        </a:p>
      </dsp:txBody>
      <dsp:txXfrm>
        <a:off x="0" y="767514"/>
        <a:ext cx="8605464" cy="645840"/>
      </dsp:txXfrm>
    </dsp:sp>
    <dsp:sp modelId="{88E9948E-2B1E-4856-8379-A4C3FA676BA1}">
      <dsp:nvSpPr>
        <dsp:cNvPr id="0" name=""/>
        <dsp:cNvSpPr/>
      </dsp:nvSpPr>
      <dsp:spPr>
        <a:xfrm>
          <a:off x="0" y="1151349"/>
          <a:ext cx="8605464" cy="730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4. Масштабирование Системы обмена электронными документами. Создание «Личного кабинета» работодателя</a:t>
          </a:r>
          <a:endParaRPr lang="ru-RU" sz="1800" b="1" kern="1200" dirty="0">
            <a:latin typeface="Arial Narrow" pitchFamily="34" charset="0"/>
          </a:endParaRPr>
        </a:p>
      </dsp:txBody>
      <dsp:txXfrm>
        <a:off x="0" y="1151349"/>
        <a:ext cx="8605464" cy="730080"/>
      </dsp:txXfrm>
    </dsp:sp>
    <dsp:sp modelId="{2B50132A-1A20-4BA8-8567-08AB779C632B}">
      <dsp:nvSpPr>
        <dsp:cNvPr id="0" name=""/>
        <dsp:cNvSpPr/>
      </dsp:nvSpPr>
      <dsp:spPr>
        <a:xfrm>
          <a:off x="0" y="2143435"/>
          <a:ext cx="8605464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2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 Narrow" pitchFamily="34" charset="0"/>
            </a:rPr>
            <a:t>переход от «пересылки конкретных документов» к возможности «регулярного мониторинга большого объёма данных в интерактивном режиме»;</a:t>
          </a:r>
          <a:endParaRPr lang="ru-RU" sz="1800" kern="1200" dirty="0"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 Narrow" pitchFamily="34" charset="0"/>
            </a:rPr>
            <a:t>минимизация затрат работодателя на организацию электронного взаимодействия с государственной инспекцией труда</a:t>
          </a:r>
          <a:endParaRPr lang="ru-RU" sz="1800" kern="1200" dirty="0">
            <a:latin typeface="Arial Narrow" pitchFamily="34" charset="0"/>
          </a:endParaRPr>
        </a:p>
      </dsp:txBody>
      <dsp:txXfrm>
        <a:off x="0" y="2143435"/>
        <a:ext cx="8605464" cy="1049490"/>
      </dsp:txXfrm>
    </dsp:sp>
    <dsp:sp modelId="{EFAB17E4-2AC6-41AD-9EAC-D846307FF20E}">
      <dsp:nvSpPr>
        <dsp:cNvPr id="0" name=""/>
        <dsp:cNvSpPr/>
      </dsp:nvSpPr>
      <dsp:spPr>
        <a:xfrm>
          <a:off x="0" y="3192925"/>
          <a:ext cx="8605464" cy="730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5. Развитие АСУ КНД, реализация функций формально-логистического контроля и анализа электронных документов</a:t>
          </a:r>
          <a:endParaRPr lang="ru-RU" sz="1800" b="1" kern="1200" dirty="0">
            <a:latin typeface="Arial Narrow" pitchFamily="34" charset="0"/>
          </a:endParaRPr>
        </a:p>
      </dsp:txBody>
      <dsp:txXfrm>
        <a:off x="0" y="3192925"/>
        <a:ext cx="8605464" cy="730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AD23E3-979D-4DCC-A484-B518A220AF2F}">
      <dsp:nvSpPr>
        <dsp:cNvPr id="0" name=""/>
        <dsp:cNvSpPr/>
      </dsp:nvSpPr>
      <dsp:spPr>
        <a:xfrm>
          <a:off x="0" y="579887"/>
          <a:ext cx="48245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</a:rPr>
            <a:t>Предмет проверки (аудита): сведения, содержащиеся в кадровых документах, связанные с исполнением трудового законодательства, с применением  электронных проверочных листов</a:t>
          </a:r>
          <a:endParaRPr lang="ru-RU" sz="1600" kern="1200" dirty="0">
            <a:latin typeface="Arial Narrow" pitchFamily="34" charset="0"/>
          </a:endParaRPr>
        </a:p>
      </dsp:txBody>
      <dsp:txXfrm>
        <a:off x="0" y="579887"/>
        <a:ext cx="4824536" cy="1216800"/>
      </dsp:txXfrm>
    </dsp:sp>
    <dsp:sp modelId="{4B760300-BA3E-4F92-8C28-BD75C6656288}">
      <dsp:nvSpPr>
        <dsp:cNvPr id="0" name=""/>
        <dsp:cNvSpPr/>
      </dsp:nvSpPr>
      <dsp:spPr>
        <a:xfrm>
          <a:off x="0" y="1983888"/>
          <a:ext cx="48245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</a:rPr>
            <a:t>Представление для проведения проверки (аудита) </a:t>
          </a:r>
          <a:r>
            <a:rPr lang="ru-RU" sz="1600" b="1" kern="1200" dirty="0" smtClean="0">
              <a:latin typeface="Arial Narrow" pitchFamily="34" charset="0"/>
            </a:rPr>
            <a:t>не менее 23 наименований кадровых документов </a:t>
          </a:r>
          <a:r>
            <a:rPr lang="ru-RU" sz="1600" kern="1200" dirty="0" smtClean="0">
              <a:latin typeface="Arial Narrow" pitchFamily="34" charset="0"/>
            </a:rPr>
            <a:t>в электронной форме, подписанных электронной подписью</a:t>
          </a:r>
          <a:endParaRPr lang="ru-RU" sz="1600" kern="1200" dirty="0">
            <a:latin typeface="Arial Narrow" pitchFamily="34" charset="0"/>
          </a:endParaRPr>
        </a:p>
      </dsp:txBody>
      <dsp:txXfrm>
        <a:off x="0" y="1983888"/>
        <a:ext cx="4824536" cy="1216800"/>
      </dsp:txXfrm>
    </dsp:sp>
    <dsp:sp modelId="{CA82D370-F916-474E-A279-19FE1674A916}">
      <dsp:nvSpPr>
        <dsp:cNvPr id="0" name=""/>
        <dsp:cNvSpPr/>
      </dsp:nvSpPr>
      <dsp:spPr>
        <a:xfrm>
          <a:off x="0" y="3387888"/>
          <a:ext cx="48245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</a:rPr>
            <a:t>Использование </a:t>
          </a:r>
          <a:r>
            <a:rPr lang="ru-RU" sz="1600" b="1" kern="1200" dirty="0" smtClean="0">
              <a:latin typeface="Arial Narrow" pitchFamily="34" charset="0"/>
            </a:rPr>
            <a:t>Системы  защищенного юридически значимого обмена электронными документами по телекоммуникационным каналам связи </a:t>
          </a:r>
          <a:endParaRPr lang="ru-RU" sz="1600" b="1" kern="1200" dirty="0">
            <a:latin typeface="Arial Narrow" pitchFamily="34" charset="0"/>
          </a:endParaRPr>
        </a:p>
      </dsp:txBody>
      <dsp:txXfrm>
        <a:off x="0" y="3387888"/>
        <a:ext cx="4824536" cy="121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4E2725-8D91-46ED-A8B7-E7E32EB14606}">
      <dsp:nvSpPr>
        <dsp:cNvPr id="0" name=""/>
        <dsp:cNvSpPr/>
      </dsp:nvSpPr>
      <dsp:spPr>
        <a:xfrm>
          <a:off x="0" y="1157"/>
          <a:ext cx="2088232" cy="729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1. Оформление распоряжения о проверке, запроса документов</a:t>
          </a:r>
          <a:endParaRPr lang="ru-RU" sz="1400" kern="1200" dirty="0"/>
        </a:p>
      </dsp:txBody>
      <dsp:txXfrm>
        <a:off x="0" y="1157"/>
        <a:ext cx="2088232" cy="729475"/>
      </dsp:txXfrm>
    </dsp:sp>
    <dsp:sp modelId="{E92D0208-EAB5-4A9B-B8FB-1AE2703FE0D8}">
      <dsp:nvSpPr>
        <dsp:cNvPr id="0" name=""/>
        <dsp:cNvSpPr/>
      </dsp:nvSpPr>
      <dsp:spPr>
        <a:xfrm rot="5400000">
          <a:off x="906603" y="749851"/>
          <a:ext cx="275025" cy="3282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906603" y="749851"/>
        <a:ext cx="275025" cy="328263"/>
      </dsp:txXfrm>
    </dsp:sp>
    <dsp:sp modelId="{B377197B-F8BB-4B75-B439-4CD6418DEA76}">
      <dsp:nvSpPr>
        <dsp:cNvPr id="0" name=""/>
        <dsp:cNvSpPr/>
      </dsp:nvSpPr>
      <dsp:spPr>
        <a:xfrm>
          <a:off x="0" y="1097333"/>
          <a:ext cx="2088232" cy="729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2. Подписание распоряжения, запроса электронной подписью</a:t>
          </a:r>
          <a:endParaRPr lang="ru-RU" sz="1400" kern="1200" dirty="0"/>
        </a:p>
      </dsp:txBody>
      <dsp:txXfrm>
        <a:off x="0" y="1097333"/>
        <a:ext cx="2088232" cy="729475"/>
      </dsp:txXfrm>
    </dsp:sp>
    <dsp:sp modelId="{C07D3614-B501-433E-870A-3D395D2983A8}">
      <dsp:nvSpPr>
        <dsp:cNvPr id="0" name=""/>
        <dsp:cNvSpPr/>
      </dsp:nvSpPr>
      <dsp:spPr>
        <a:xfrm rot="5400000">
          <a:off x="907339" y="1845045"/>
          <a:ext cx="273553" cy="3282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907339" y="1845045"/>
        <a:ext cx="273553" cy="328263"/>
      </dsp:txXfrm>
    </dsp:sp>
    <dsp:sp modelId="{B202410F-EC49-4793-84F8-62518127DADF}">
      <dsp:nvSpPr>
        <dsp:cNvPr id="0" name=""/>
        <dsp:cNvSpPr/>
      </dsp:nvSpPr>
      <dsp:spPr>
        <a:xfrm>
          <a:off x="0" y="2191546"/>
          <a:ext cx="2088232" cy="729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3. Получение документов, проверка электронной подписи</a:t>
          </a:r>
          <a:endParaRPr lang="ru-RU" sz="1400" kern="1200" dirty="0"/>
        </a:p>
      </dsp:txBody>
      <dsp:txXfrm>
        <a:off x="0" y="2191546"/>
        <a:ext cx="2088232" cy="729475"/>
      </dsp:txXfrm>
    </dsp:sp>
    <dsp:sp modelId="{B92B916B-5679-496B-9F40-806CFB29C865}">
      <dsp:nvSpPr>
        <dsp:cNvPr id="0" name=""/>
        <dsp:cNvSpPr/>
      </dsp:nvSpPr>
      <dsp:spPr>
        <a:xfrm rot="5400000">
          <a:off x="907339" y="2939258"/>
          <a:ext cx="273553" cy="3282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907339" y="2939258"/>
        <a:ext cx="273553" cy="328263"/>
      </dsp:txXfrm>
    </dsp:sp>
    <dsp:sp modelId="{2C6AD968-98AC-4705-BE18-E8E182EE7E6A}">
      <dsp:nvSpPr>
        <dsp:cNvPr id="0" name=""/>
        <dsp:cNvSpPr/>
      </dsp:nvSpPr>
      <dsp:spPr>
        <a:xfrm>
          <a:off x="0" y="3285759"/>
          <a:ext cx="2088232" cy="729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4. Оценка документов с помощью проверочных листов, оформление результатов  </a:t>
          </a:r>
          <a:endParaRPr lang="ru-RU" sz="1400" kern="1200" dirty="0"/>
        </a:p>
      </dsp:txBody>
      <dsp:txXfrm>
        <a:off x="0" y="3285759"/>
        <a:ext cx="2088232" cy="729475"/>
      </dsp:txXfrm>
    </dsp:sp>
    <dsp:sp modelId="{35993E7C-75B3-490B-834A-E911868F37D2}">
      <dsp:nvSpPr>
        <dsp:cNvPr id="0" name=""/>
        <dsp:cNvSpPr/>
      </dsp:nvSpPr>
      <dsp:spPr>
        <a:xfrm rot="5400000">
          <a:off x="907339" y="4033471"/>
          <a:ext cx="273553" cy="3282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907339" y="4033471"/>
        <a:ext cx="273553" cy="328263"/>
      </dsp:txXfrm>
    </dsp:sp>
    <dsp:sp modelId="{1FA209E9-EE44-4924-BF5F-2D408E46D2F2}">
      <dsp:nvSpPr>
        <dsp:cNvPr id="0" name=""/>
        <dsp:cNvSpPr/>
      </dsp:nvSpPr>
      <dsp:spPr>
        <a:xfrm>
          <a:off x="0" y="4379972"/>
          <a:ext cx="2088232" cy="729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Подписание документов о результатах проверки ЭП, направление ПЛ</a:t>
          </a:r>
          <a:endParaRPr lang="ru-RU" sz="1400" kern="1200" dirty="0"/>
        </a:p>
      </dsp:txBody>
      <dsp:txXfrm>
        <a:off x="0" y="4379972"/>
        <a:ext cx="2088232" cy="7294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4E2725-8D91-46ED-A8B7-E7E32EB14606}">
      <dsp:nvSpPr>
        <dsp:cNvPr id="0" name=""/>
        <dsp:cNvSpPr/>
      </dsp:nvSpPr>
      <dsp:spPr>
        <a:xfrm>
          <a:off x="0" y="1157"/>
          <a:ext cx="2088232" cy="729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1. Получение распоряжения, запроса, проверка электронной подписи</a:t>
          </a:r>
          <a:endParaRPr lang="ru-RU" sz="1400" kern="1200" dirty="0"/>
        </a:p>
      </dsp:txBody>
      <dsp:txXfrm>
        <a:off x="0" y="1157"/>
        <a:ext cx="2088232" cy="729475"/>
      </dsp:txXfrm>
    </dsp:sp>
    <dsp:sp modelId="{E92D0208-EAB5-4A9B-B8FB-1AE2703FE0D8}">
      <dsp:nvSpPr>
        <dsp:cNvPr id="0" name=""/>
        <dsp:cNvSpPr/>
      </dsp:nvSpPr>
      <dsp:spPr>
        <a:xfrm rot="5400000">
          <a:off x="906603" y="749851"/>
          <a:ext cx="275025" cy="3282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906603" y="749851"/>
        <a:ext cx="275025" cy="328263"/>
      </dsp:txXfrm>
    </dsp:sp>
    <dsp:sp modelId="{B377197B-F8BB-4B75-B439-4CD6418DEA76}">
      <dsp:nvSpPr>
        <dsp:cNvPr id="0" name=""/>
        <dsp:cNvSpPr/>
      </dsp:nvSpPr>
      <dsp:spPr>
        <a:xfrm>
          <a:off x="0" y="1097333"/>
          <a:ext cx="2088232" cy="729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2. Формирование пакета документов на проверку</a:t>
          </a:r>
          <a:endParaRPr lang="ru-RU" sz="1400" kern="1200" dirty="0"/>
        </a:p>
      </dsp:txBody>
      <dsp:txXfrm>
        <a:off x="0" y="1097333"/>
        <a:ext cx="2088232" cy="729475"/>
      </dsp:txXfrm>
    </dsp:sp>
    <dsp:sp modelId="{C07D3614-B501-433E-870A-3D395D2983A8}">
      <dsp:nvSpPr>
        <dsp:cNvPr id="0" name=""/>
        <dsp:cNvSpPr/>
      </dsp:nvSpPr>
      <dsp:spPr>
        <a:xfrm rot="5400000">
          <a:off x="907339" y="1845045"/>
          <a:ext cx="273553" cy="3282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907339" y="1845045"/>
        <a:ext cx="273553" cy="328263"/>
      </dsp:txXfrm>
    </dsp:sp>
    <dsp:sp modelId="{B202410F-EC49-4793-84F8-62518127DADF}">
      <dsp:nvSpPr>
        <dsp:cNvPr id="0" name=""/>
        <dsp:cNvSpPr/>
      </dsp:nvSpPr>
      <dsp:spPr>
        <a:xfrm>
          <a:off x="0" y="2191546"/>
          <a:ext cx="2088232" cy="729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3. Подписание пакета документов электронной подписью, направление в ГИТ</a:t>
          </a:r>
          <a:endParaRPr lang="ru-RU" sz="1400" kern="1200" dirty="0"/>
        </a:p>
      </dsp:txBody>
      <dsp:txXfrm>
        <a:off x="0" y="2191546"/>
        <a:ext cx="2088232" cy="729475"/>
      </dsp:txXfrm>
    </dsp:sp>
    <dsp:sp modelId="{B92B916B-5679-496B-9F40-806CFB29C865}">
      <dsp:nvSpPr>
        <dsp:cNvPr id="0" name=""/>
        <dsp:cNvSpPr/>
      </dsp:nvSpPr>
      <dsp:spPr>
        <a:xfrm rot="5400000">
          <a:off x="907339" y="2939258"/>
          <a:ext cx="273553" cy="3282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907339" y="2939258"/>
        <a:ext cx="273553" cy="328263"/>
      </dsp:txXfrm>
    </dsp:sp>
    <dsp:sp modelId="{2C6AD968-98AC-4705-BE18-E8E182EE7E6A}">
      <dsp:nvSpPr>
        <dsp:cNvPr id="0" name=""/>
        <dsp:cNvSpPr/>
      </dsp:nvSpPr>
      <dsp:spPr>
        <a:xfrm>
          <a:off x="0" y="3285759"/>
          <a:ext cx="2088232" cy="729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4. Получение результатов проверки, проверка электронной подписи</a:t>
          </a:r>
          <a:endParaRPr lang="ru-RU" sz="1400" kern="1200" dirty="0"/>
        </a:p>
      </dsp:txBody>
      <dsp:txXfrm>
        <a:off x="0" y="3285759"/>
        <a:ext cx="2088232" cy="729475"/>
      </dsp:txXfrm>
    </dsp:sp>
    <dsp:sp modelId="{E1BBFE77-445B-4D64-9B51-697531313131}">
      <dsp:nvSpPr>
        <dsp:cNvPr id="0" name=""/>
        <dsp:cNvSpPr/>
      </dsp:nvSpPr>
      <dsp:spPr>
        <a:xfrm rot="5400000">
          <a:off x="907339" y="4033471"/>
          <a:ext cx="273553" cy="3282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907339" y="4033471"/>
        <a:ext cx="273553" cy="328263"/>
      </dsp:txXfrm>
    </dsp:sp>
    <dsp:sp modelId="{0D58E4DB-4583-4304-AAF3-159F2585AAEB}">
      <dsp:nvSpPr>
        <dsp:cNvPr id="0" name=""/>
        <dsp:cNvSpPr/>
      </dsp:nvSpPr>
      <dsp:spPr>
        <a:xfrm>
          <a:off x="0" y="4379972"/>
          <a:ext cx="2088232" cy="729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400" i="1" kern="1200" dirty="0" smtClean="0"/>
            <a:t>Представление информации об устранении нарушений</a:t>
          </a:r>
          <a:endParaRPr lang="ru-RU" sz="1400" kern="1200" dirty="0"/>
        </a:p>
      </dsp:txBody>
      <dsp:txXfrm>
        <a:off x="0" y="4379972"/>
        <a:ext cx="2088232" cy="7294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C206EF-1908-4484-8E37-E0BAE7CD8591}">
      <dsp:nvSpPr>
        <dsp:cNvPr id="0" name=""/>
        <dsp:cNvSpPr/>
      </dsp:nvSpPr>
      <dsp:spPr>
        <a:xfrm rot="10800000">
          <a:off x="1703200" y="307"/>
          <a:ext cx="5650467" cy="111985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82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ТРАНСФОРМАЦИЯ ТРАДИЦИОННЫХ ПЛАНОВЫХ ПРОВЕРОК В СИСТЕМНЫЙ МОНИТОРИНГ </a:t>
          </a:r>
          <a:endParaRPr lang="ru-RU" sz="1600" kern="1200" dirty="0"/>
        </a:p>
      </dsp:txBody>
      <dsp:txXfrm rot="10800000">
        <a:off x="1703200" y="307"/>
        <a:ext cx="5650467" cy="1119850"/>
      </dsp:txXfrm>
    </dsp:sp>
    <dsp:sp modelId="{A2640BEC-96FA-46A9-B4F8-2DA56665AB07}">
      <dsp:nvSpPr>
        <dsp:cNvPr id="0" name=""/>
        <dsp:cNvSpPr/>
      </dsp:nvSpPr>
      <dsp:spPr>
        <a:xfrm>
          <a:off x="1143275" y="307"/>
          <a:ext cx="1119850" cy="11198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A3AFA-5DD5-4BE2-8AAC-48DF350E9C3E}">
      <dsp:nvSpPr>
        <dsp:cNvPr id="0" name=""/>
        <dsp:cNvSpPr/>
      </dsp:nvSpPr>
      <dsp:spPr>
        <a:xfrm rot="10800000">
          <a:off x="1703200" y="1400121"/>
          <a:ext cx="5650467" cy="111985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82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ПРИНЦИПИАЛЬНО НОВОГО ТИПА ИНСПЕКТОРА-КОНСУЛЬТАНТА, СОДЕЙСТВУЮЩЕГО В УСТРАНЕНИИ НАРУШЕНИЙ</a:t>
          </a:r>
          <a:endParaRPr lang="ru-RU" sz="1600" kern="1200" dirty="0"/>
        </a:p>
      </dsp:txBody>
      <dsp:txXfrm rot="10800000">
        <a:off x="1703200" y="1400121"/>
        <a:ext cx="5650467" cy="1119850"/>
      </dsp:txXfrm>
    </dsp:sp>
    <dsp:sp modelId="{D275947B-7CAF-4923-8A29-E1CCBD39F4C4}">
      <dsp:nvSpPr>
        <dsp:cNvPr id="0" name=""/>
        <dsp:cNvSpPr/>
      </dsp:nvSpPr>
      <dsp:spPr>
        <a:xfrm>
          <a:off x="1143275" y="1400121"/>
          <a:ext cx="1119850" cy="11198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357372-7123-4723-9A00-49C8806C9397}">
      <dsp:nvSpPr>
        <dsp:cNvPr id="0" name=""/>
        <dsp:cNvSpPr/>
      </dsp:nvSpPr>
      <dsp:spPr>
        <a:xfrm>
          <a:off x="2711" y="4949"/>
          <a:ext cx="2643607" cy="72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</a:rPr>
            <a:t>Работники</a:t>
          </a:r>
          <a:endParaRPr lang="ru-RU" sz="1600" kern="1200" dirty="0">
            <a:latin typeface="Arial Narrow" pitchFamily="34" charset="0"/>
          </a:endParaRPr>
        </a:p>
      </dsp:txBody>
      <dsp:txXfrm>
        <a:off x="2711" y="4949"/>
        <a:ext cx="2643607" cy="720000"/>
      </dsp:txXfrm>
    </dsp:sp>
    <dsp:sp modelId="{AA5A10E4-69E2-41BC-9EDC-C9A93A9E147B}">
      <dsp:nvSpPr>
        <dsp:cNvPr id="0" name=""/>
        <dsp:cNvSpPr/>
      </dsp:nvSpPr>
      <dsp:spPr>
        <a:xfrm>
          <a:off x="2711" y="724949"/>
          <a:ext cx="2643607" cy="17183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 Narrow" pitchFamily="34" charset="0"/>
            </a:rPr>
            <a:t>Прозрачность информации</a:t>
          </a:r>
          <a:endParaRPr lang="ru-RU" sz="1600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 Narrow" pitchFamily="34" charset="0"/>
            </a:rPr>
            <a:t>Доступность информации в любое время</a:t>
          </a:r>
          <a:endParaRPr lang="ru-RU" sz="1600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 Narrow" pitchFamily="34" charset="0"/>
            </a:rPr>
            <a:t>Сохранность информации</a:t>
          </a:r>
          <a:endParaRPr lang="ru-RU" sz="1600" kern="1200" dirty="0">
            <a:latin typeface="Arial Narrow" pitchFamily="34" charset="0"/>
          </a:endParaRPr>
        </a:p>
      </dsp:txBody>
      <dsp:txXfrm>
        <a:off x="2711" y="724949"/>
        <a:ext cx="2643607" cy="1718372"/>
      </dsp:txXfrm>
    </dsp:sp>
    <dsp:sp modelId="{050B0B8A-BF97-4FA3-91C7-9699CC6C3807}">
      <dsp:nvSpPr>
        <dsp:cNvPr id="0" name=""/>
        <dsp:cNvSpPr/>
      </dsp:nvSpPr>
      <dsp:spPr>
        <a:xfrm>
          <a:off x="3016424" y="4949"/>
          <a:ext cx="2643607" cy="72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</a:rPr>
            <a:t>Работодатели</a:t>
          </a:r>
          <a:endParaRPr lang="ru-RU" sz="1600" kern="1200" dirty="0">
            <a:latin typeface="Arial Narrow" pitchFamily="34" charset="0"/>
          </a:endParaRPr>
        </a:p>
      </dsp:txBody>
      <dsp:txXfrm>
        <a:off x="3016424" y="4949"/>
        <a:ext cx="2643607" cy="720000"/>
      </dsp:txXfrm>
    </dsp:sp>
    <dsp:sp modelId="{887E9A6A-3ACC-4CAE-B053-4280DD90749D}">
      <dsp:nvSpPr>
        <dsp:cNvPr id="0" name=""/>
        <dsp:cNvSpPr/>
      </dsp:nvSpPr>
      <dsp:spPr>
        <a:xfrm>
          <a:off x="3016424" y="724949"/>
          <a:ext cx="2643607" cy="17183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 Narrow" pitchFamily="34" charset="0"/>
            </a:rPr>
            <a:t>Сокращение транзакционных издержек, повышение качества оперативного управления, рост производительности труда</a:t>
          </a:r>
          <a:endParaRPr lang="ru-RU" sz="1600" kern="1200" dirty="0">
            <a:latin typeface="Arial Narrow" pitchFamily="34" charset="0"/>
          </a:endParaRPr>
        </a:p>
      </dsp:txBody>
      <dsp:txXfrm>
        <a:off x="3016424" y="724949"/>
        <a:ext cx="2643607" cy="1718372"/>
      </dsp:txXfrm>
    </dsp:sp>
    <dsp:sp modelId="{A8B21E48-1A82-46AD-9716-A229AC545F45}">
      <dsp:nvSpPr>
        <dsp:cNvPr id="0" name=""/>
        <dsp:cNvSpPr/>
      </dsp:nvSpPr>
      <dsp:spPr>
        <a:xfrm>
          <a:off x="6030136" y="4949"/>
          <a:ext cx="2643607" cy="72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</a:rPr>
            <a:t>Контролирующие органы</a:t>
          </a:r>
          <a:endParaRPr lang="ru-RU" sz="1600" kern="1200" dirty="0">
            <a:latin typeface="Arial Narrow" pitchFamily="34" charset="0"/>
          </a:endParaRPr>
        </a:p>
      </dsp:txBody>
      <dsp:txXfrm>
        <a:off x="6030136" y="4949"/>
        <a:ext cx="2643607" cy="720000"/>
      </dsp:txXfrm>
    </dsp:sp>
    <dsp:sp modelId="{A5732509-2CD1-4300-8053-DECEB007727D}">
      <dsp:nvSpPr>
        <dsp:cNvPr id="0" name=""/>
        <dsp:cNvSpPr/>
      </dsp:nvSpPr>
      <dsp:spPr>
        <a:xfrm>
          <a:off x="6030136" y="724949"/>
          <a:ext cx="2643607" cy="17183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 Narrow" pitchFamily="34" charset="0"/>
            </a:rPr>
            <a:t>Прозрачность КНД за счёт автоматизации регламентно-процессной деятельности инспектора </a:t>
          </a:r>
          <a:endParaRPr lang="ru-RU" sz="1600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 Narrow" pitchFamily="34" charset="0"/>
            </a:rPr>
            <a:t>Снижение стоимости проверок, минимизация коррупционных рисков</a:t>
          </a:r>
          <a:endParaRPr lang="ru-RU" sz="1600" kern="1200" dirty="0">
            <a:latin typeface="Arial Narrow" pitchFamily="34" charset="0"/>
          </a:endParaRPr>
        </a:p>
      </dsp:txBody>
      <dsp:txXfrm>
        <a:off x="6030136" y="724949"/>
        <a:ext cx="2643607" cy="171837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FE507-8317-40CE-8AA5-5B09F8A10F4B}">
      <dsp:nvSpPr>
        <dsp:cNvPr id="0" name=""/>
        <dsp:cNvSpPr/>
      </dsp:nvSpPr>
      <dsp:spPr>
        <a:xfrm>
          <a:off x="429917" y="1409"/>
          <a:ext cx="2213461" cy="13280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и проведение проверок</a:t>
          </a:r>
          <a:endParaRPr lang="ru-RU" sz="1600" kern="1200" dirty="0"/>
        </a:p>
      </dsp:txBody>
      <dsp:txXfrm>
        <a:off x="429917" y="1409"/>
        <a:ext cx="2213461" cy="1328077"/>
      </dsp:txXfrm>
    </dsp:sp>
    <dsp:sp modelId="{416155EE-EBA5-4A01-BEEF-0CF216C5C88E}">
      <dsp:nvSpPr>
        <dsp:cNvPr id="0" name=""/>
        <dsp:cNvSpPr/>
      </dsp:nvSpPr>
      <dsp:spPr>
        <a:xfrm>
          <a:off x="2864725" y="1409"/>
          <a:ext cx="2213461" cy="13280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Профилактика нарушений обязательных требований</a:t>
          </a:r>
          <a:endParaRPr lang="ru-RU" sz="1600" kern="1200" dirty="0"/>
        </a:p>
      </dsp:txBody>
      <dsp:txXfrm>
        <a:off x="2864725" y="1409"/>
        <a:ext cx="2213461" cy="1328077"/>
      </dsp:txXfrm>
    </dsp:sp>
    <dsp:sp modelId="{85D7A855-3432-47B9-86CA-35305831D671}">
      <dsp:nvSpPr>
        <dsp:cNvPr id="0" name=""/>
        <dsp:cNvSpPr/>
      </dsp:nvSpPr>
      <dsp:spPr>
        <a:xfrm>
          <a:off x="429917" y="1550833"/>
          <a:ext cx="2213461" cy="13280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Пресечение и устранение последствий выявленных нарушений</a:t>
          </a:r>
          <a:endParaRPr lang="ru-RU" sz="1600" kern="1200" dirty="0"/>
        </a:p>
      </dsp:txBody>
      <dsp:txXfrm>
        <a:off x="429917" y="1550833"/>
        <a:ext cx="2213461" cy="1328077"/>
      </dsp:txXfrm>
    </dsp:sp>
    <dsp:sp modelId="{28FE0E6B-C704-4E4D-B3E4-D4648EA31132}">
      <dsp:nvSpPr>
        <dsp:cNvPr id="0" name=""/>
        <dsp:cNvSpPr/>
      </dsp:nvSpPr>
      <dsp:spPr>
        <a:xfrm>
          <a:off x="2864725" y="1550833"/>
          <a:ext cx="2213461" cy="13280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Наблюдение, анализ, прогнозирование состояния исполнения обязательных требований</a:t>
          </a:r>
          <a:endParaRPr lang="ru-RU" sz="1600" kern="1200" dirty="0"/>
        </a:p>
      </dsp:txBody>
      <dsp:txXfrm>
        <a:off x="2864725" y="1550833"/>
        <a:ext cx="2213461" cy="132807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D42007-8F3C-4CAC-B5BF-CD781CC94DDA}">
      <dsp:nvSpPr>
        <dsp:cNvPr id="0" name=""/>
        <dsp:cNvSpPr/>
      </dsp:nvSpPr>
      <dsp:spPr>
        <a:xfrm>
          <a:off x="642671" y="0"/>
          <a:ext cx="7283609" cy="16561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880A8-0757-48E0-8EC6-34566DFDB8F7}">
      <dsp:nvSpPr>
        <dsp:cNvPr id="0" name=""/>
        <dsp:cNvSpPr/>
      </dsp:nvSpPr>
      <dsp:spPr>
        <a:xfrm>
          <a:off x="860345" y="360037"/>
          <a:ext cx="6848260" cy="936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ЕДИНАЯ ИНФОРМАЦИОННАЯ СРЕДА КОНТРОЛЬНО-НАДЗОРНОЙ ДЕЯТЕЛЬНОСТИ</a:t>
          </a:r>
          <a:endParaRPr lang="ru-RU" sz="1600" b="1" kern="1200" dirty="0"/>
        </a:p>
      </dsp:txBody>
      <dsp:txXfrm>
        <a:off x="860345" y="360037"/>
        <a:ext cx="6848260" cy="93610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A51A27-D3BF-4E0C-A43C-2E751E153CD9}">
      <dsp:nvSpPr>
        <dsp:cNvPr id="0" name=""/>
        <dsp:cNvSpPr/>
      </dsp:nvSpPr>
      <dsp:spPr>
        <a:xfrm>
          <a:off x="0" y="433744"/>
          <a:ext cx="8640960" cy="604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1887E-76F4-499E-84D1-5BC228F50C98}">
      <dsp:nvSpPr>
        <dsp:cNvPr id="0" name=""/>
        <dsp:cNvSpPr/>
      </dsp:nvSpPr>
      <dsp:spPr>
        <a:xfrm>
          <a:off x="432048" y="79504"/>
          <a:ext cx="6048672" cy="708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ВНЕДРЕНИЕ РИСК-ОРИЕНТИРОВАННОЙ МОДЕЛИ КНД</a:t>
          </a:r>
          <a:endParaRPr lang="ru-RU" sz="1600" kern="1200" dirty="0"/>
        </a:p>
      </dsp:txBody>
      <dsp:txXfrm>
        <a:off x="432048" y="79504"/>
        <a:ext cx="6048672" cy="708480"/>
      </dsp:txXfrm>
    </dsp:sp>
    <dsp:sp modelId="{BC13A7E3-A837-42C5-8B1F-6D494FEFD450}">
      <dsp:nvSpPr>
        <dsp:cNvPr id="0" name=""/>
        <dsp:cNvSpPr/>
      </dsp:nvSpPr>
      <dsp:spPr>
        <a:xfrm>
          <a:off x="0" y="1522384"/>
          <a:ext cx="8640960" cy="604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18BCF-E95C-491F-B50F-89F11A04FBCB}">
      <dsp:nvSpPr>
        <dsp:cNvPr id="0" name=""/>
        <dsp:cNvSpPr/>
      </dsp:nvSpPr>
      <dsp:spPr>
        <a:xfrm>
          <a:off x="432048" y="1168144"/>
          <a:ext cx="6048672" cy="708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ПЕРЕЧЕНЬ ОБЯЗАТЕЛЬНЫХ ТРЕБОВАНИЙ ТРУДОВОГО ЗАКОНОДАТЕЛЬСТВА</a:t>
          </a:r>
          <a:endParaRPr lang="ru-RU" sz="1600" kern="1200" dirty="0"/>
        </a:p>
      </dsp:txBody>
      <dsp:txXfrm>
        <a:off x="432048" y="1168144"/>
        <a:ext cx="6048672" cy="708480"/>
      </dsp:txXfrm>
    </dsp:sp>
    <dsp:sp modelId="{F38AC5CE-299F-45FD-8CBA-E2F2413E3BC0}">
      <dsp:nvSpPr>
        <dsp:cNvPr id="0" name=""/>
        <dsp:cNvSpPr/>
      </dsp:nvSpPr>
      <dsp:spPr>
        <a:xfrm>
          <a:off x="0" y="2611024"/>
          <a:ext cx="8640960" cy="604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C30CA-8ED8-47AD-90D7-8C80B79973C9}">
      <dsp:nvSpPr>
        <dsp:cNvPr id="0" name=""/>
        <dsp:cNvSpPr/>
      </dsp:nvSpPr>
      <dsp:spPr>
        <a:xfrm>
          <a:off x="441820" y="2260893"/>
          <a:ext cx="6048672" cy="708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ОНЛАЙНИНСПЕКЦИЯ.РФ – система интерактивных сервисов для работников и работодателей («Электронный инспектор», «Проверь трудовой договор» и др.)</a:t>
          </a:r>
          <a:endParaRPr lang="ru-RU" sz="1600" kern="1200" dirty="0"/>
        </a:p>
      </dsp:txBody>
      <dsp:txXfrm>
        <a:off x="441820" y="2260893"/>
        <a:ext cx="6048672" cy="708480"/>
      </dsp:txXfrm>
    </dsp:sp>
    <dsp:sp modelId="{F32915E5-B3E9-4C1C-8C98-4EDD661D25E2}">
      <dsp:nvSpPr>
        <dsp:cNvPr id="0" name=""/>
        <dsp:cNvSpPr/>
      </dsp:nvSpPr>
      <dsp:spPr>
        <a:xfrm>
          <a:off x="0" y="3699664"/>
          <a:ext cx="8640960" cy="604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F0810-1E76-496B-80E9-1CC616B04666}">
      <dsp:nvSpPr>
        <dsp:cNvPr id="0" name=""/>
        <dsp:cNvSpPr/>
      </dsp:nvSpPr>
      <dsp:spPr>
        <a:xfrm>
          <a:off x="441820" y="3394202"/>
          <a:ext cx="6048672" cy="708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ОПТИМАЛЬНЫЕ ТЕХНОЛОГИЧЕСКИЕ ПРОЦЕССЫ КНД</a:t>
          </a:r>
          <a:endParaRPr lang="ru-RU" sz="1600" kern="1200" dirty="0"/>
        </a:p>
      </dsp:txBody>
      <dsp:txXfrm>
        <a:off x="441820" y="3394202"/>
        <a:ext cx="6048672" cy="708480"/>
      </dsp:txXfrm>
    </dsp:sp>
    <dsp:sp modelId="{05E23ECE-4EFA-46C3-9067-A038118D37C2}">
      <dsp:nvSpPr>
        <dsp:cNvPr id="0" name=""/>
        <dsp:cNvSpPr/>
      </dsp:nvSpPr>
      <dsp:spPr>
        <a:xfrm>
          <a:off x="0" y="4788303"/>
          <a:ext cx="8640960" cy="604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27B5B-C638-4D71-9693-6A2B994281D2}">
      <dsp:nvSpPr>
        <dsp:cNvPr id="0" name=""/>
        <dsp:cNvSpPr/>
      </dsp:nvSpPr>
      <dsp:spPr>
        <a:xfrm>
          <a:off x="432048" y="4434063"/>
          <a:ext cx="6048672" cy="708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АВТОМАТИЗИРОВАННАЯ СИСТЕМА УПРАВЛЕНИЯ КОНТРОЛЬНО-НАДЗОРНОЙ ДЕЯТЕЛЬНОСТЬЮ (АСУ КНД)</a:t>
          </a:r>
          <a:endParaRPr lang="ru-RU" sz="1600" kern="1200" dirty="0"/>
        </a:p>
      </dsp:txBody>
      <dsp:txXfrm>
        <a:off x="432048" y="4434063"/>
        <a:ext cx="6048672" cy="70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C9B50-F482-48CC-8466-DA8A9C41BBF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02871-D373-49B7-A218-EA737701CD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26972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BFA68-9AB3-4DE6-B95B-619EEDFC0B9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AF193-1CA1-4FB1-A813-1AF481752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1325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FFD3-A8AA-4634-8020-E30343256CEE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1610B-78EC-42B2-8454-4B67D76BD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C5678-B008-4286-BA2D-25ACBF5C7E65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CB3D-6BF4-4F3C-B8B2-BB8CF8184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78121-D756-4E0E-802C-31EF7CE31E45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BD279-0118-428B-BD82-0334A9F4E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475" y="225425"/>
            <a:ext cx="140475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40475" y="6175375"/>
            <a:ext cx="5864255" cy="391319"/>
          </a:xfrm>
          <a:prstGeom prst="rect">
            <a:avLst/>
          </a:prstGeom>
        </p:spPr>
        <p:txBody>
          <a:bodyPr lIns="38396" tIns="19198" rIns="38396" bIns="19198"/>
          <a:lstStyle>
            <a:lvl1pPr algn="l" defTabSz="1087438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2"/>
                </a:solidFill>
                <a:latin typeface="Open Sans Light"/>
                <a:ea typeface="MS PGothic" pitchFamily="34" charset="-128"/>
                <a:cs typeface="Open Sans Light"/>
              </a:defRPr>
            </a:lvl1pPr>
            <a:lvl2pPr marL="1087438" algn="ctr" defTabSz="1087438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100" kern="1200">
                <a:solidFill>
                  <a:schemeClr val="tx2"/>
                </a:solidFill>
                <a:latin typeface="Open Sans"/>
                <a:ea typeface="MS PGothic" pitchFamily="34" charset="-128"/>
                <a:cs typeface="Open Sans"/>
              </a:defRPr>
            </a:lvl2pPr>
            <a:lvl3pPr marL="2174875" algn="ctr" defTabSz="1087438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100" kern="1200">
                <a:solidFill>
                  <a:schemeClr val="tx2"/>
                </a:solidFill>
                <a:latin typeface="Open Sans"/>
                <a:ea typeface="MS PGothic" pitchFamily="34" charset="-128"/>
                <a:cs typeface="Open Sans"/>
              </a:defRPr>
            </a:lvl3pPr>
            <a:lvl4pPr marL="3262313" algn="ctr" defTabSz="1087438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100" kern="1200">
                <a:solidFill>
                  <a:schemeClr val="tx2"/>
                </a:solidFill>
                <a:latin typeface="Open Sans"/>
                <a:ea typeface="MS PGothic" pitchFamily="34" charset="-128"/>
                <a:cs typeface="Open Sans"/>
              </a:defRPr>
            </a:lvl4pPr>
            <a:lvl5pPr marL="4349750" algn="ctr" defTabSz="1087438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100" kern="1200">
                <a:solidFill>
                  <a:schemeClr val="tx2"/>
                </a:solidFill>
                <a:latin typeface="Open Sans"/>
                <a:ea typeface="MS PGothic" pitchFamily="34" charset="-128"/>
                <a:cs typeface="Open Sans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5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Автор/дата </a:t>
            </a:r>
            <a:endParaRPr lang="ru-RU" sz="15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709823" y="5212855"/>
            <a:ext cx="5864163" cy="391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23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709824" y="1575975"/>
            <a:ext cx="5864163" cy="3583854"/>
          </a:xfrm>
          <a:prstGeom prst="rect">
            <a:avLst/>
          </a:prstGeom>
        </p:spPr>
        <p:txBody>
          <a:bodyPr anchor="ctr"/>
          <a:lstStyle>
            <a:lvl1pPr algn="ctr">
              <a:defRPr sz="6500" b="1" cap="all" baseline="0">
                <a:solidFill>
                  <a:schemeClr val="tx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96525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A20F8-D7DC-4306-820E-A07DC6962B41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1797-3CAA-40FB-87AD-0A3F3844D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C5A6-1078-4E98-8A5B-4FBFB34594A7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60E3-E05B-4E71-96DE-859104D98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4171D-BD09-467D-9107-3BB163F23115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23BEF-6947-429C-8C6F-F5E8BB749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1995-AF28-4C2E-ADD8-0D8AB9707138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8C62-F936-4382-B422-652043D47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07D3-3AB8-43CE-91D5-0B6F6897FB31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CC05-E1B7-4560-A333-6419E733D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2C7DF-AC1F-4C1D-88E5-7CD10B23A0C9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E684A-426F-4660-A6BF-2250B9906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A1B1A-4544-49BF-A48C-C9ADA233E7D0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F0BF4-3EDE-40B5-A6A1-9529F4F52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15D2-5680-459F-8410-3A08E638A5B0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3E985-5C33-4629-9AF2-2C473B367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BB891-1A71-4B45-B339-C74811314694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B514-E6F0-45E0-A6F7-0F4EEC8A3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FA85B-35BE-4084-817C-711AEC693263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5A67AB-BE31-4BD0-876D-32E7D751A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  <p:sldLayoutId id="2147483702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850" y="404664"/>
            <a:ext cx="8564563" cy="61944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" y="1484313"/>
            <a:ext cx="3136900" cy="31797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17411" name="Заголовок 1"/>
          <p:cNvSpPr>
            <a:spLocks/>
          </p:cNvSpPr>
          <p:nvPr/>
        </p:nvSpPr>
        <p:spPr bwMode="auto">
          <a:xfrm>
            <a:off x="2843808" y="2781300"/>
            <a:ext cx="5689005" cy="338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ПРИМЕНЕНИЕ ЦИФРОВЫХ ТЕХНОЛОГИЙ В КОНТРОЛЬНО-НАДЗОРНОЙ ДЕЯТЕЛЬНОСТИ</a:t>
            </a:r>
          </a:p>
          <a:p>
            <a:pPr algn="ctr" eaLnBrk="0" hangingPunct="0"/>
            <a:endParaRPr lang="ru-RU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endParaRPr lang="ru-RU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endParaRPr lang="ru-RU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endParaRPr lang="ru-RU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2" name="Заголовок 1"/>
          <p:cNvSpPr>
            <a:spLocks/>
          </p:cNvSpPr>
          <p:nvPr/>
        </p:nvSpPr>
        <p:spPr bwMode="auto">
          <a:xfrm>
            <a:off x="1476375" y="620713"/>
            <a:ext cx="71215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j-lt"/>
                <a:cs typeface="+mn-cs"/>
              </a:rPr>
              <a:t>ФЕДЕРАЛЬНАЯ СЛУЖБА ПО ТРУДУ И  ЗАНЯТОСТИ</a:t>
            </a:r>
            <a:r>
              <a:rPr lang="ru-RU" sz="3000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60648"/>
            <a:ext cx="822960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РЕЗУЛЬТАТЫ «ПИЛОТНОГО» ПРОЕКТА ПО ПРОВЕДЕНИЮ ЭЛЕКТРОННОЙ ПРОВЕРКИ КАДРОВЫХ ДОКУМЕНТОВ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55576" y="980728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F0BF4-3EDE-40B5-A6A1-9529F4F52A4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260648"/>
            <a:ext cx="822960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ДЕЙСТВУЮЩИЕ ОГРАНИЧЕНИЯ ДЛЯ ПРОВЕДЕНИЯ ЭЛЕКТРОННОЙ ПРОВЕРКИ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F0BF4-3EDE-40B5-A6A1-9529F4F52A4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60648"/>
            <a:ext cx="822960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ПЕРСПЕКТИВНЫЕ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НАПРАВЛЕНИЯ РАБОТЫ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ВНЕДРЕНИЮ «ЭЛЕКТРОННОГО НАДЗОРА» - 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1196752"/>
          <a:ext cx="860546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F0BF4-3EDE-40B5-A6A1-9529F4F52A4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60648"/>
            <a:ext cx="822960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ПЕРСПЕКТИВНЫЕ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НАПРАВЛЕНИЯ РАБОТЫ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ВНЕДРЕНИЮ «ЭЛЕКТРОННОГО НАДЗОРА» - 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1196752"/>
          <a:ext cx="860546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F0BF4-3EDE-40B5-A6A1-9529F4F52A4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6016" cy="584775"/>
          </a:xfrm>
        </p:spPr>
        <p:txBody>
          <a:bodyPr anchor="t">
            <a:noAutofit/>
          </a:bodyPr>
          <a:lstStyle/>
          <a:p>
            <a:pPr marL="623888" lvl="0" algn="l" defTabSz="533400">
              <a:lnSpc>
                <a:spcPct val="90000"/>
              </a:lnSpc>
              <a:spcAft>
                <a:spcPct val="3500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</a:rPr>
              <a:t>«ЛИЧНЫЙ КАБИНЕТ» РАБОТОДАТЕЛЯ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897508" y="3712189"/>
            <a:ext cx="3793029" cy="20210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21379" y="2060848"/>
            <a:ext cx="4355676" cy="1427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ПОДСИСТЕМА ИНФОРМАЦИОННО-АНАЛИТИЧЕСКОГО ОБЕСПЕЧЕНИЯ КНД</a:t>
            </a:r>
            <a:endParaRPr lang="ru-RU" sz="800" b="1" dirty="0" smtClean="0">
              <a:solidFill>
                <a:prstClr val="white"/>
              </a:solidFill>
            </a:endParaRPr>
          </a:p>
          <a:p>
            <a:pPr algn="ctr"/>
            <a:endParaRPr lang="en-US" sz="1000" dirty="0" smtClean="0">
              <a:solidFill>
                <a:prstClr val="white"/>
              </a:solidFill>
            </a:endParaRPr>
          </a:p>
          <a:p>
            <a:pPr algn="ctr"/>
            <a:endParaRPr lang="en-US" sz="1000" dirty="0">
              <a:solidFill>
                <a:prstClr val="white"/>
              </a:solidFill>
            </a:endParaRPr>
          </a:p>
          <a:p>
            <a:pPr algn="ctr"/>
            <a:endParaRPr lang="ru-RU" sz="1000" dirty="0" smtClean="0">
              <a:solidFill>
                <a:prstClr val="white"/>
              </a:solidFill>
            </a:endParaRPr>
          </a:p>
          <a:p>
            <a:pPr algn="ctr"/>
            <a:endParaRPr lang="ru-RU" sz="1000" dirty="0" smtClean="0">
              <a:solidFill>
                <a:prstClr val="white"/>
              </a:solidFill>
            </a:endParaRPr>
          </a:p>
          <a:p>
            <a:pPr algn="ctr"/>
            <a:endParaRPr lang="ru-RU" sz="1000" dirty="0" smtClean="0">
              <a:solidFill>
                <a:prstClr val="white"/>
              </a:solidFill>
            </a:endParaRPr>
          </a:p>
          <a:p>
            <a:pPr algn="ctr"/>
            <a:endParaRPr lang="ru-RU" sz="1000" dirty="0" smtClean="0">
              <a:solidFill>
                <a:prstClr val="white"/>
              </a:solidFill>
            </a:endParaRPr>
          </a:p>
          <a:p>
            <a:pPr algn="ctr"/>
            <a:endParaRPr lang="ru-RU" sz="1000" dirty="0" smtClean="0">
              <a:solidFill>
                <a:prstClr val="white"/>
              </a:solidFill>
            </a:endParaRPr>
          </a:p>
          <a:p>
            <a:pPr algn="ctr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097549" y="2297784"/>
            <a:ext cx="1407785" cy="771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Аналитические модули и базы знаний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47389" y="2297784"/>
            <a:ext cx="1407785" cy="771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Модуль информационного и справочного обеспечения 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37325" y="2602654"/>
            <a:ext cx="1344009" cy="802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ПОДСИСТЕМА </a:t>
            </a:r>
            <a:r>
              <a:rPr lang="ru-RU" sz="8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МЕЖВЕДОМСТВЕННОГО ЭЛЕКТРОННОГО ВЗАИМОДЕЙСТВИЯ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929586" y="1714488"/>
            <a:ext cx="1087661" cy="12091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spc="3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ФОИВ </a:t>
            </a:r>
          </a:p>
          <a:p>
            <a:pPr algn="ctr"/>
            <a:endParaRPr lang="ru-RU" sz="1000" b="1" spc="300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000" b="1" spc="3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1000" b="1" spc="30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000" b="1" spc="300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000" b="1" spc="3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ФОНДЫ</a:t>
            </a:r>
            <a:endParaRPr lang="ru-RU" sz="1000" spc="300" dirty="0">
              <a:solidFill>
                <a:prstClr val="black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77547" y="3794427"/>
            <a:ext cx="982763" cy="157750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800" dirty="0">
                <a:solidFill>
                  <a:prstClr val="white"/>
                </a:solidFill>
                <a:latin typeface="Georgia" pitchFamily="18" charset="0"/>
              </a:rPr>
              <a:t>Подсистема КПЭ </a:t>
            </a:r>
            <a:r>
              <a:rPr lang="ru-RU" sz="800" dirty="0" smtClean="0">
                <a:solidFill>
                  <a:prstClr val="white"/>
                </a:solidFill>
                <a:latin typeface="Georgia" pitchFamily="18" charset="0"/>
              </a:rPr>
              <a:t>(</a:t>
            </a:r>
            <a:r>
              <a:rPr lang="ru-RU" sz="800" dirty="0">
                <a:solidFill>
                  <a:prstClr val="white"/>
                </a:solidFill>
                <a:latin typeface="Georgia" pitchFamily="18" charset="0"/>
              </a:rPr>
              <a:t>планирование целевых показателей, достижение показателей, контроль </a:t>
            </a:r>
            <a:r>
              <a:rPr lang="ru-RU" sz="800" dirty="0" smtClean="0">
                <a:solidFill>
                  <a:prstClr val="white"/>
                </a:solidFill>
                <a:latin typeface="Georgia" pitchFamily="18" charset="0"/>
              </a:rPr>
              <a:t>отклонений для инспекции в целом и для инспекторов)</a:t>
            </a:r>
            <a:endParaRPr lang="ru-RU" sz="8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440992" y="3811896"/>
            <a:ext cx="1505239" cy="5119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900" b="1" dirty="0" smtClean="0">
                <a:solidFill>
                  <a:prstClr val="white"/>
                </a:solidFill>
              </a:rPr>
              <a:t>Ситуационный </a:t>
            </a:r>
          </a:p>
          <a:p>
            <a:pPr algn="ctr" rtl="1"/>
            <a:r>
              <a:rPr lang="ru-RU" sz="900" b="1" dirty="0" smtClean="0">
                <a:solidFill>
                  <a:prstClr val="white"/>
                </a:solidFill>
              </a:rPr>
              <a:t>центр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440991" y="4739778"/>
            <a:ext cx="1505239" cy="5728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900" b="1" dirty="0" smtClean="0">
                <a:solidFill>
                  <a:prstClr val="white"/>
                </a:solidFill>
              </a:rPr>
              <a:t>Личные кабинет руководителя  РОСТРУДА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64078" y="2297147"/>
            <a:ext cx="1407785" cy="771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>
                <a:solidFill>
                  <a:prstClr val="black"/>
                </a:solidFill>
              </a:rPr>
              <a:t>Модуль формирования электронных паспортов инспекций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06116" y="5690769"/>
            <a:ext cx="982764" cy="5728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800" dirty="0" smtClean="0">
                <a:solidFill>
                  <a:prstClr val="white"/>
                </a:solidFill>
                <a:latin typeface="Georgia" pitchFamily="18" charset="0"/>
              </a:rPr>
              <a:t>Личные кабинеты руководителей</a:t>
            </a:r>
            <a:endParaRPr lang="ru-RU" sz="8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370879" y="5717064"/>
            <a:ext cx="982764" cy="5728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800" dirty="0" smtClean="0">
                <a:solidFill>
                  <a:prstClr val="white"/>
                </a:solidFill>
                <a:latin typeface="Georgia" pitchFamily="18" charset="0"/>
              </a:rPr>
              <a:t>Личные кабинеты руководителей</a:t>
            </a:r>
            <a:endParaRPr lang="ru-RU" sz="8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920910" y="5664474"/>
            <a:ext cx="982764" cy="5728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800" dirty="0" smtClean="0">
                <a:solidFill>
                  <a:prstClr val="white"/>
                </a:solidFill>
                <a:latin typeface="Georgia" pitchFamily="18" charset="0"/>
              </a:rPr>
              <a:t>Личные кабинеты руководителей</a:t>
            </a:r>
            <a:endParaRPr lang="ru-RU" sz="8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485674" y="5690769"/>
            <a:ext cx="982764" cy="572877"/>
          </a:xfrm>
          <a:prstGeom prst="roundRect">
            <a:avLst/>
          </a:prstGeom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800" dirty="0" smtClean="0">
                <a:solidFill>
                  <a:prstClr val="white"/>
                </a:solidFill>
                <a:latin typeface="Georgia" pitchFamily="18" charset="0"/>
              </a:rPr>
              <a:t>Личные кабинеты руководителей</a:t>
            </a:r>
            <a:endParaRPr lang="ru-RU" sz="8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29596" y="5604307"/>
            <a:ext cx="982764" cy="5728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900" b="1" dirty="0" smtClean="0">
                <a:solidFill>
                  <a:prstClr val="white"/>
                </a:solidFill>
              </a:rPr>
              <a:t>Личные кабинеты инспекторов ГИТ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594360" y="5630602"/>
            <a:ext cx="982764" cy="5728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800" b="1" dirty="0" smtClean="0">
                <a:solidFill>
                  <a:prstClr val="white"/>
                </a:solidFill>
              </a:rPr>
              <a:t>Личные кабинеты руководителей ГИТ</a:t>
            </a:r>
            <a:endParaRPr lang="ru-RU" sz="800" b="1" dirty="0">
              <a:solidFill>
                <a:prstClr val="white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473820" y="5890745"/>
            <a:ext cx="3794152" cy="706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ПОДСИСТЕМА УПРАВЛЕНИЯ  МАТЕРИАЛЬНЫМ И РЕСУРСНЫМ ОБЕСПЕЧЕНИЕМ </a:t>
            </a:r>
            <a:endParaRPr lang="ru-RU" sz="1000" dirty="0">
              <a:solidFill>
                <a:prstClr val="white"/>
              </a:solidFill>
            </a:endParaRPr>
          </a:p>
          <a:p>
            <a:pPr algn="ctr"/>
            <a:endParaRPr lang="ru-RU" sz="1000" dirty="0" smtClean="0">
              <a:solidFill>
                <a:prstClr val="white"/>
              </a:solidFill>
            </a:endParaRPr>
          </a:p>
          <a:p>
            <a:pPr algn="ctr"/>
            <a:endParaRPr lang="ru-RU" sz="1000" dirty="0">
              <a:solidFill>
                <a:prstClr val="white"/>
              </a:solidFill>
            </a:endParaRPr>
          </a:p>
          <a:p>
            <a:pPr algn="ctr"/>
            <a:endParaRPr lang="ru-RU" sz="1000" dirty="0" smtClean="0">
              <a:solidFill>
                <a:prstClr val="white"/>
              </a:solidFill>
            </a:endParaRPr>
          </a:p>
          <a:p>
            <a:pPr algn="ctr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619672" y="6003501"/>
            <a:ext cx="1130296" cy="5573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800" b="1" dirty="0" smtClean="0">
                <a:solidFill>
                  <a:prstClr val="black"/>
                </a:solidFill>
              </a:rPr>
              <a:t>Модуль управления персоналом</a:t>
            </a:r>
            <a:endParaRPr lang="ru-RU" sz="800" b="1" dirty="0">
              <a:solidFill>
                <a:prstClr val="black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845514" y="6003501"/>
            <a:ext cx="1128590" cy="5573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80000"/>
              </a:lnSpc>
            </a:pPr>
            <a:r>
              <a:rPr lang="ru-RU" sz="800" b="1" dirty="0" smtClean="0">
                <a:solidFill>
                  <a:prstClr val="black"/>
                </a:solidFill>
              </a:rPr>
              <a:t> Модуль управления </a:t>
            </a:r>
            <a:r>
              <a:rPr lang="ru-RU" sz="800" b="1" dirty="0" err="1" smtClean="0">
                <a:solidFill>
                  <a:prstClr val="black"/>
                </a:solidFill>
              </a:rPr>
              <a:t>бюджетированием</a:t>
            </a:r>
            <a:endParaRPr lang="ru-RU" sz="800" b="1" dirty="0">
              <a:solidFill>
                <a:prstClr val="black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60757" y="6009071"/>
            <a:ext cx="1068939" cy="5573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80000"/>
              </a:lnSpc>
            </a:pPr>
            <a:r>
              <a:rPr lang="ru-RU" sz="800" b="1" dirty="0" smtClean="0">
                <a:solidFill>
                  <a:prstClr val="black"/>
                </a:solidFill>
              </a:rPr>
              <a:t>Модуль управления материальными ресурсами</a:t>
            </a:r>
            <a:endParaRPr lang="ru-RU" sz="800" b="1" dirty="0">
              <a:solidFill>
                <a:prstClr val="black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78223" y="3448075"/>
            <a:ext cx="1308774" cy="2231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prstClr val="white"/>
                </a:solidFill>
              </a:rPr>
              <a:t>ПОДСИСТЕМА </a:t>
            </a:r>
          </a:p>
          <a:p>
            <a:pPr algn="ctr"/>
            <a:r>
              <a:rPr lang="ru-RU" sz="800" dirty="0" smtClean="0">
                <a:solidFill>
                  <a:prstClr val="white"/>
                </a:solidFill>
              </a:rPr>
              <a:t>ИНТЕЛЛЕКТУАЛЬНОГО РИСК-</a:t>
            </a:r>
            <a:r>
              <a:rPr lang="ru-RU" sz="800" dirty="0">
                <a:solidFill>
                  <a:prstClr val="white"/>
                </a:solidFill>
              </a:rPr>
              <a:t>О</a:t>
            </a:r>
            <a:r>
              <a:rPr lang="ru-RU" sz="800" dirty="0" smtClean="0">
                <a:solidFill>
                  <a:prstClr val="white"/>
                </a:solidFill>
              </a:rPr>
              <a:t>РИЕНТИРОВАННОГО</a:t>
            </a:r>
            <a:r>
              <a:rPr lang="en-US" sz="800" dirty="0" smtClean="0">
                <a:solidFill>
                  <a:prstClr val="white"/>
                </a:solidFill>
              </a:rPr>
              <a:t> </a:t>
            </a:r>
            <a:r>
              <a:rPr lang="ru-RU" sz="800" dirty="0" smtClean="0">
                <a:solidFill>
                  <a:prstClr val="white"/>
                </a:solidFill>
              </a:rPr>
              <a:t> ПЛАНИРОВАНИЯ КНД</a:t>
            </a:r>
            <a:endParaRPr lang="ru-RU" sz="800" dirty="0">
              <a:solidFill>
                <a:prstClr val="white"/>
              </a:solidFill>
            </a:endParaRPr>
          </a:p>
          <a:p>
            <a:pPr algn="ctr"/>
            <a:endParaRPr lang="ru-RU" sz="800" dirty="0" smtClean="0">
              <a:solidFill>
                <a:prstClr val="white"/>
              </a:solidFill>
            </a:endParaRPr>
          </a:p>
          <a:p>
            <a:pPr algn="ctr"/>
            <a:endParaRPr lang="ru-RU" sz="800" dirty="0">
              <a:solidFill>
                <a:prstClr val="white"/>
              </a:solidFill>
            </a:endParaRPr>
          </a:p>
          <a:p>
            <a:pPr algn="ctr"/>
            <a:endParaRPr lang="ru-RU" sz="800" dirty="0" smtClean="0">
              <a:solidFill>
                <a:prstClr val="white"/>
              </a:solidFill>
            </a:endParaRPr>
          </a:p>
          <a:p>
            <a:pPr algn="ctr"/>
            <a:endParaRPr lang="ru-RU" sz="800" dirty="0">
              <a:solidFill>
                <a:prstClr val="white"/>
              </a:solidFill>
            </a:endParaRPr>
          </a:p>
          <a:p>
            <a:pPr algn="ctr"/>
            <a:endParaRPr lang="ru-RU" sz="800" dirty="0" smtClean="0">
              <a:solidFill>
                <a:prstClr val="white"/>
              </a:solidFill>
            </a:endParaRPr>
          </a:p>
          <a:p>
            <a:pPr algn="ctr"/>
            <a:endParaRPr lang="ru-RU" sz="800" dirty="0">
              <a:solidFill>
                <a:prstClr val="white"/>
              </a:solidFill>
            </a:endParaRPr>
          </a:p>
          <a:p>
            <a:pPr algn="ctr"/>
            <a:endParaRPr lang="ru-RU" sz="800" dirty="0" smtClean="0">
              <a:solidFill>
                <a:prstClr val="white"/>
              </a:solidFill>
            </a:endParaRPr>
          </a:p>
          <a:p>
            <a:pPr algn="ctr"/>
            <a:endParaRPr lang="ru-RU" sz="800" dirty="0">
              <a:solidFill>
                <a:prstClr val="white"/>
              </a:solidFill>
            </a:endParaRPr>
          </a:p>
          <a:p>
            <a:pPr algn="ctr"/>
            <a:endParaRPr lang="ru-RU" sz="800" dirty="0" smtClean="0">
              <a:solidFill>
                <a:prstClr val="white"/>
              </a:solidFill>
            </a:endParaRPr>
          </a:p>
          <a:p>
            <a:pPr algn="ctr"/>
            <a:endParaRPr lang="ru-RU" sz="800" dirty="0">
              <a:solidFill>
                <a:prstClr val="white"/>
              </a:solidFill>
            </a:endParaRPr>
          </a:p>
          <a:p>
            <a:pPr algn="ctr"/>
            <a:endParaRPr lang="ru-RU" sz="800" dirty="0" smtClean="0">
              <a:solidFill>
                <a:prstClr val="white"/>
              </a:solidFill>
            </a:endParaRPr>
          </a:p>
          <a:p>
            <a:pPr algn="ctr"/>
            <a:endParaRPr lang="ru-RU" sz="800" dirty="0">
              <a:solidFill>
                <a:prstClr val="white"/>
              </a:solidFill>
            </a:endParaRPr>
          </a:p>
          <a:p>
            <a:pPr algn="ctr"/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17830" y="4122877"/>
            <a:ext cx="1229560" cy="6373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Модуль долгосрочного планирования КНД 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17830" y="4919159"/>
            <a:ext cx="1229560" cy="6373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Модуль текущего планирования КНД 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1686996" y="4516373"/>
            <a:ext cx="210512" cy="668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177546" y="3811896"/>
            <a:ext cx="982763" cy="157750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800" b="1" dirty="0">
                <a:solidFill>
                  <a:prstClr val="white"/>
                </a:solidFill>
              </a:rPr>
              <a:t>Подсистема КПЭ </a:t>
            </a:r>
            <a:r>
              <a:rPr lang="ru-RU" sz="800" b="1" dirty="0" smtClean="0">
                <a:solidFill>
                  <a:prstClr val="white"/>
                </a:solidFill>
              </a:rPr>
              <a:t>(</a:t>
            </a:r>
            <a:r>
              <a:rPr lang="ru-RU" sz="800" b="1" dirty="0">
                <a:solidFill>
                  <a:prstClr val="white"/>
                </a:solidFill>
              </a:rPr>
              <a:t>планирование целевых показателей, достижение показателей, контроль </a:t>
            </a:r>
            <a:r>
              <a:rPr lang="ru-RU" sz="800" b="1" dirty="0" smtClean="0">
                <a:solidFill>
                  <a:prstClr val="white"/>
                </a:solidFill>
              </a:rPr>
              <a:t>отклонений для инспекции в целом и для инспекторов)</a:t>
            </a:r>
            <a:endParaRPr lang="ru-RU" sz="800" b="1" dirty="0">
              <a:solidFill>
                <a:prstClr val="white"/>
              </a:solidFill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5690537" y="4479166"/>
            <a:ext cx="487009" cy="391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7160309" y="4048278"/>
            <a:ext cx="280684" cy="391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Двойная стрелка вверх/вниз 55"/>
          <p:cNvSpPr/>
          <p:nvPr/>
        </p:nvSpPr>
        <p:spPr>
          <a:xfrm>
            <a:off x="3800275" y="3488795"/>
            <a:ext cx="45719" cy="250166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Двойная стрелка влево/вправо 56"/>
          <p:cNvSpPr/>
          <p:nvPr/>
        </p:nvSpPr>
        <p:spPr>
          <a:xfrm>
            <a:off x="5991525" y="3003665"/>
            <a:ext cx="245800" cy="3917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Двойная стрелка влево/вправо 57"/>
          <p:cNvSpPr/>
          <p:nvPr/>
        </p:nvSpPr>
        <p:spPr>
          <a:xfrm>
            <a:off x="7599775" y="2746614"/>
            <a:ext cx="311783" cy="45719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Стрелка вверх 58"/>
          <p:cNvSpPr/>
          <p:nvPr/>
        </p:nvSpPr>
        <p:spPr>
          <a:xfrm>
            <a:off x="3792855" y="5766555"/>
            <a:ext cx="45719" cy="11071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Стрелка вниз 59"/>
          <p:cNvSpPr/>
          <p:nvPr/>
        </p:nvSpPr>
        <p:spPr>
          <a:xfrm>
            <a:off x="6388431" y="5395930"/>
            <a:ext cx="45719" cy="2346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Стрелка вниз 60"/>
          <p:cNvSpPr/>
          <p:nvPr/>
        </p:nvSpPr>
        <p:spPr>
          <a:xfrm flipH="1">
            <a:off x="6968647" y="5389403"/>
            <a:ext cx="44553" cy="304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Двойная стрелка влево/вправо 61"/>
          <p:cNvSpPr/>
          <p:nvPr/>
        </p:nvSpPr>
        <p:spPr>
          <a:xfrm>
            <a:off x="7152883" y="4974401"/>
            <a:ext cx="315565" cy="3917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Стрелка вверх 62"/>
          <p:cNvSpPr/>
          <p:nvPr/>
        </p:nvSpPr>
        <p:spPr>
          <a:xfrm>
            <a:off x="5823967" y="3453029"/>
            <a:ext cx="45719" cy="68392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5832559" y="4143484"/>
            <a:ext cx="315285" cy="391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Стрелка вверх 68"/>
          <p:cNvSpPr/>
          <p:nvPr/>
        </p:nvSpPr>
        <p:spPr>
          <a:xfrm>
            <a:off x="272444" y="2924976"/>
            <a:ext cx="22276" cy="3207585"/>
          </a:xfrm>
          <a:custGeom>
            <a:avLst/>
            <a:gdLst>
              <a:gd name="connsiteX0" fmla="*/ 0 w 44552"/>
              <a:gd name="connsiteY0" fmla="*/ 22276 h 3229861"/>
              <a:gd name="connsiteX1" fmla="*/ 22276 w 44552"/>
              <a:gd name="connsiteY1" fmla="*/ 0 h 3229861"/>
              <a:gd name="connsiteX2" fmla="*/ 44552 w 44552"/>
              <a:gd name="connsiteY2" fmla="*/ 22276 h 3229861"/>
              <a:gd name="connsiteX3" fmla="*/ 33414 w 44552"/>
              <a:gd name="connsiteY3" fmla="*/ 22276 h 3229861"/>
              <a:gd name="connsiteX4" fmla="*/ 33414 w 44552"/>
              <a:gd name="connsiteY4" fmla="*/ 3229861 h 3229861"/>
              <a:gd name="connsiteX5" fmla="*/ 11138 w 44552"/>
              <a:gd name="connsiteY5" fmla="*/ 3229861 h 3229861"/>
              <a:gd name="connsiteX6" fmla="*/ 11138 w 44552"/>
              <a:gd name="connsiteY6" fmla="*/ 22276 h 3229861"/>
              <a:gd name="connsiteX7" fmla="*/ 0 w 44552"/>
              <a:gd name="connsiteY7" fmla="*/ 22276 h 3229861"/>
              <a:gd name="connsiteX0" fmla="*/ 0 w 33414"/>
              <a:gd name="connsiteY0" fmla="*/ 22276 h 3229861"/>
              <a:gd name="connsiteX1" fmla="*/ 22276 w 33414"/>
              <a:gd name="connsiteY1" fmla="*/ 0 h 3229861"/>
              <a:gd name="connsiteX2" fmla="*/ 33414 w 33414"/>
              <a:gd name="connsiteY2" fmla="*/ 22276 h 3229861"/>
              <a:gd name="connsiteX3" fmla="*/ 33414 w 33414"/>
              <a:gd name="connsiteY3" fmla="*/ 3229861 h 3229861"/>
              <a:gd name="connsiteX4" fmla="*/ 11138 w 33414"/>
              <a:gd name="connsiteY4" fmla="*/ 3229861 h 3229861"/>
              <a:gd name="connsiteX5" fmla="*/ 11138 w 33414"/>
              <a:gd name="connsiteY5" fmla="*/ 22276 h 3229861"/>
              <a:gd name="connsiteX6" fmla="*/ 0 w 33414"/>
              <a:gd name="connsiteY6" fmla="*/ 22276 h 3229861"/>
              <a:gd name="connsiteX0" fmla="*/ 0 w 22276"/>
              <a:gd name="connsiteY0" fmla="*/ 22276 h 3229861"/>
              <a:gd name="connsiteX1" fmla="*/ 11138 w 22276"/>
              <a:gd name="connsiteY1" fmla="*/ 0 h 3229861"/>
              <a:gd name="connsiteX2" fmla="*/ 22276 w 22276"/>
              <a:gd name="connsiteY2" fmla="*/ 22276 h 3229861"/>
              <a:gd name="connsiteX3" fmla="*/ 22276 w 22276"/>
              <a:gd name="connsiteY3" fmla="*/ 3229861 h 3229861"/>
              <a:gd name="connsiteX4" fmla="*/ 0 w 22276"/>
              <a:gd name="connsiteY4" fmla="*/ 3229861 h 3229861"/>
              <a:gd name="connsiteX5" fmla="*/ 0 w 22276"/>
              <a:gd name="connsiteY5" fmla="*/ 22276 h 3229861"/>
              <a:gd name="connsiteX0" fmla="*/ 0 w 22276"/>
              <a:gd name="connsiteY0" fmla="*/ 0 h 3207585"/>
              <a:gd name="connsiteX1" fmla="*/ 22276 w 22276"/>
              <a:gd name="connsiteY1" fmla="*/ 0 h 3207585"/>
              <a:gd name="connsiteX2" fmla="*/ 22276 w 22276"/>
              <a:gd name="connsiteY2" fmla="*/ 3207585 h 3207585"/>
              <a:gd name="connsiteX3" fmla="*/ 0 w 22276"/>
              <a:gd name="connsiteY3" fmla="*/ 3207585 h 3207585"/>
              <a:gd name="connsiteX4" fmla="*/ 0 w 22276"/>
              <a:gd name="connsiteY4" fmla="*/ 0 h 320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6" h="3207585">
                <a:moveTo>
                  <a:pt x="0" y="0"/>
                </a:moveTo>
                <a:lnTo>
                  <a:pt x="22276" y="0"/>
                </a:lnTo>
                <a:lnTo>
                  <a:pt x="22276" y="3207585"/>
                </a:lnTo>
                <a:lnTo>
                  <a:pt x="0" y="320758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270062" y="2902700"/>
            <a:ext cx="1343892" cy="391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Стрелка вверх 66"/>
          <p:cNvSpPr/>
          <p:nvPr/>
        </p:nvSpPr>
        <p:spPr>
          <a:xfrm>
            <a:off x="988057" y="5693434"/>
            <a:ext cx="44552" cy="41954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Стрелка вправо 67"/>
          <p:cNvSpPr/>
          <p:nvPr/>
        </p:nvSpPr>
        <p:spPr>
          <a:xfrm>
            <a:off x="1010333" y="3146530"/>
            <a:ext cx="603621" cy="391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Стрелка вниз 68"/>
          <p:cNvSpPr/>
          <p:nvPr/>
        </p:nvSpPr>
        <p:spPr>
          <a:xfrm>
            <a:off x="997314" y="3165250"/>
            <a:ext cx="44552" cy="28777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051720" y="4125624"/>
            <a:ext cx="3486433" cy="245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dirty="0" smtClean="0">
                <a:solidFill>
                  <a:prstClr val="black"/>
                </a:solidFill>
                <a:latin typeface="Georgia" pitchFamily="18" charset="0"/>
              </a:rPr>
              <a:t>Модуль управления основными процессами КНД</a:t>
            </a:r>
            <a:endParaRPr lang="ru-RU" sz="1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051720" y="4456100"/>
            <a:ext cx="3486433" cy="347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Модуль управления процессами  </a:t>
            </a:r>
            <a:r>
              <a:rPr lang="ru-RU" sz="1000" b="1" dirty="0">
                <a:solidFill>
                  <a:prstClr val="black"/>
                </a:solidFill>
              </a:rPr>
              <a:t>досудебного </a:t>
            </a:r>
            <a:r>
              <a:rPr lang="ru-RU" sz="1000" b="1" dirty="0" smtClean="0">
                <a:solidFill>
                  <a:prstClr val="black"/>
                </a:solidFill>
              </a:rPr>
              <a:t>обжалования и ведения административных дел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051720" y="4937386"/>
            <a:ext cx="3486433" cy="273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Модуль виртуализации и кэширования процессов КНД 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051720" y="5345166"/>
            <a:ext cx="3486433" cy="301770"/>
          </a:xfrm>
          <a:prstGeom prst="roundRect">
            <a:avLst/>
          </a:prstGeom>
          <a:solidFill>
            <a:srgbClr val="D2B8C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Модуль управления  качеством технологических  процессов КНД 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63407" y="1628800"/>
            <a:ext cx="1148736" cy="1148842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 КЛИЕНТООРИЕНТИРОВАННЫХ ИНТЕРАКТИВНЫХ СЕРВИСОВ ДЛЯ РАБОТНИКА И РАБОТОДАТЕЛЯ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5" name="Двойная стрелка влево/вправо 74"/>
          <p:cNvSpPr/>
          <p:nvPr/>
        </p:nvSpPr>
        <p:spPr>
          <a:xfrm>
            <a:off x="1321870" y="2602655"/>
            <a:ext cx="303899" cy="46930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852013" y="3152059"/>
            <a:ext cx="3973122" cy="2857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Система электронного документооборота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897508" y="3681606"/>
            <a:ext cx="3793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ПОДСИСТЕМА УПРАВЛЕНИЯ ПРОЦЕССАМИ КНД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78" name="Стрелка вправо 77"/>
          <p:cNvSpPr/>
          <p:nvPr/>
        </p:nvSpPr>
        <p:spPr>
          <a:xfrm>
            <a:off x="283584" y="6112976"/>
            <a:ext cx="119023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107927" y="4087449"/>
            <a:ext cx="3486433" cy="245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dirty="0" smtClean="0">
                <a:solidFill>
                  <a:prstClr val="black"/>
                </a:solidFill>
                <a:latin typeface="Georgia" pitchFamily="18" charset="0"/>
              </a:rPr>
              <a:t>Модуль управления основными процессами КНД</a:t>
            </a:r>
            <a:endParaRPr lang="ru-RU" sz="1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168636" y="4040548"/>
            <a:ext cx="3486433" cy="245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Модули управления основными процессами КНД</a:t>
            </a:r>
            <a:endParaRPr lang="ru-RU" sz="1000" b="1" dirty="0">
              <a:solidFill>
                <a:prstClr val="black"/>
              </a:solidFill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>
            <a:off x="1950619" y="1554470"/>
            <a:ext cx="508" cy="2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5" descr="C:\Users\TARAKA~1\AppData\Local\Temp\wide6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1199146" cy="82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2555776" y="692696"/>
            <a:ext cx="1224136" cy="368169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 smtClean="0">
                <a:solidFill>
                  <a:schemeClr val="tx2"/>
                </a:solidFill>
              </a:rPr>
              <a:t>ЛК работодателя </a:t>
            </a:r>
          </a:p>
        </p:txBody>
      </p:sp>
      <p:pic>
        <p:nvPicPr>
          <p:cNvPr id="86" name="Picture 2" descr="C:\Users\TARAKA~1\AppData\Local\Temp\man33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511280" cy="5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Скругленный прямоугольник 86"/>
          <p:cNvSpPr/>
          <p:nvPr/>
        </p:nvSpPr>
        <p:spPr>
          <a:xfrm>
            <a:off x="4139952" y="764704"/>
            <a:ext cx="2016225" cy="439344"/>
          </a:xfrm>
          <a:prstGeom prst="roundRect">
            <a:avLst/>
          </a:prstGeom>
          <a:noFill/>
          <a:ln w="317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ЕСИА. Идентификация 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88" name="Picture 2" descr="C:\Users\TarakanovAA\AppData\Local\Microsoft\Windows\INetCache\IE\FF1XC1T0\locked-padloc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50042" cy="2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5364088" y="260648"/>
            <a:ext cx="126963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Работодатель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6876256" y="620688"/>
            <a:ext cx="1512168" cy="72008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Корпоративная СЭД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1" name="Прямая со стрелкой 100"/>
          <p:cNvCxnSpPr>
            <a:stCxn id="87" idx="1"/>
          </p:cNvCxnSpPr>
          <p:nvPr/>
        </p:nvCxnSpPr>
        <p:spPr>
          <a:xfrm flipH="1" flipV="1">
            <a:off x="3779912" y="980728"/>
            <a:ext cx="360040" cy="3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>
            <a:stCxn id="90" idx="1"/>
          </p:cNvCxnSpPr>
          <p:nvPr/>
        </p:nvCxnSpPr>
        <p:spPr>
          <a:xfrm flipH="1">
            <a:off x="6300192" y="980728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hape 108"/>
          <p:cNvCxnSpPr>
            <a:stCxn id="85" idx="1"/>
            <a:endCxn id="74" idx="0"/>
          </p:cNvCxnSpPr>
          <p:nvPr/>
        </p:nvCxnSpPr>
        <p:spPr>
          <a:xfrm rot="10800000" flipV="1">
            <a:off x="737776" y="876780"/>
            <a:ext cx="1818001" cy="75201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Номер слайда 1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D60E3-E05B-4E71-96DE-859104D9863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60648"/>
            <a:ext cx="822960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ПЕРСПЕКТИВНЫЕ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НАПРАВЛЕНИЯ РАБОТЫ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ВНЕДРЕНИЮ «ЭЛЕКТРОННОГО НАДЗОРА» - 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</a:t>
            </a:r>
            <a:r>
              <a:rPr lang="en-US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933056"/>
            <a:ext cx="3027431" cy="21697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23928" y="2492896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«Пилотный» проект</a:t>
            </a:r>
          </a:p>
          <a:p>
            <a:pPr algn="ctr"/>
            <a:r>
              <a:rPr lang="ru-RU" dirty="0" smtClean="0">
                <a:latin typeface="+mn-lt"/>
              </a:rPr>
              <a:t> по внедрению электронного кадрового документооборота в деятельность микропредприятий в 2018г. и проведению проверки (аудита) в электронной форме</a:t>
            </a:r>
            <a:endParaRPr lang="ru-RU" dirty="0">
              <a:latin typeface="+mn-lt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2688855" cy="216071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F0BF4-3EDE-40B5-A6A1-9529F4F52A4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СПАСИБО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D60E3-E05B-4E71-96DE-859104D9863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2"/>
          <p:cNvPicPr>
            <a:picLocks noChangeAspect="1"/>
          </p:cNvPicPr>
          <p:nvPr/>
        </p:nvPicPr>
        <p:blipFill>
          <a:blip r:embed="rId3" cstate="print"/>
          <a:srcRect l="17383" r="17383"/>
          <a:stretch>
            <a:fillRect/>
          </a:stretch>
        </p:blipFill>
        <p:spPr>
          <a:xfrm>
            <a:off x="395536" y="1628800"/>
            <a:ext cx="3275857" cy="355930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3995936" y="1124744"/>
          <a:ext cx="47525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23488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ВЫЗОВЫ»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ЦИФРОВОЙ ЭКОНОМИКИ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F0BF4-3EDE-40B5-A6A1-9529F4F52A4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7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ПРЕДПОСЫЛКИ ВНЕДРЕНИЯ  ЦИФРОВЫХ ТЕХНОЛОГИЙ В КНД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И ДЕЙСТВУЮЩИЕ ОГРАНИЧЕНИЯ</a:t>
            </a:r>
          </a:p>
        </p:txBody>
      </p:sp>
      <p:pic>
        <p:nvPicPr>
          <p:cNvPr id="16386" name="Picture Placeholder 12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/>
          <a:srcRect t="-19560"/>
          <a:stretch>
            <a:fillRect/>
          </a:stretch>
        </p:blipFill>
        <p:spPr>
          <a:xfrm>
            <a:off x="0" y="476672"/>
            <a:ext cx="3671887" cy="5313363"/>
          </a:xfrm>
        </p:spPr>
      </p:pic>
      <p:sp>
        <p:nvSpPr>
          <p:cNvPr id="16388" name="Rectangle 19"/>
          <p:cNvSpPr>
            <a:spLocks noGrp="1"/>
          </p:cNvSpPr>
          <p:nvPr>
            <p:ph type="body" sz="half" idx="2"/>
          </p:nvPr>
        </p:nvSpPr>
        <p:spPr>
          <a:xfrm>
            <a:off x="3563888" y="1052513"/>
            <a:ext cx="5580112" cy="280853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 algn="ctr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rgbClr val="A96D2B"/>
                </a:solidFill>
                <a:latin typeface="Arial" charset="0"/>
              </a:rPr>
              <a:t>Предпосылки</a:t>
            </a:r>
          </a:p>
          <a:p>
            <a:pPr marL="457200" indent="-457200" algn="ctr">
              <a:lnSpc>
                <a:spcPct val="80000"/>
              </a:lnSpc>
              <a:buFont typeface="Arial" charset="0"/>
              <a:buNone/>
            </a:pPr>
            <a:endParaRPr lang="ru-RU" sz="1600" b="1" dirty="0" smtClean="0">
              <a:solidFill>
                <a:schemeClr val="accent2"/>
              </a:solidFill>
              <a:latin typeface="Arial" charset="0"/>
            </a:endParaRPr>
          </a:p>
          <a:p>
            <a:pPr marL="457200" indent="-457200" algn="just">
              <a:lnSpc>
                <a:spcPct val="80000"/>
              </a:lnSpc>
            </a:pPr>
            <a:r>
              <a:rPr lang="ru-RU" sz="1600" dirty="0" smtClean="0"/>
              <a:t>В настоящее время широко распространяется практика ведения работодателями документов в электронной форме</a:t>
            </a:r>
          </a:p>
          <a:p>
            <a:pPr marL="457200" indent="-457200" algn="just">
              <a:lnSpc>
                <a:spcPct val="80000"/>
              </a:lnSpc>
            </a:pPr>
            <a:r>
              <a:rPr lang="ru-RU" sz="1600" dirty="0" smtClean="0"/>
              <a:t>В условиях развития электронного документооборота, появляется необходимость обеспечения со стороны государства возможности взаимодействия с участниками трудовых отношений в электронной форме</a:t>
            </a:r>
          </a:p>
          <a:p>
            <a:pPr marL="457200" indent="-457200" algn="just">
              <a:lnSpc>
                <a:spcPct val="80000"/>
              </a:lnSpc>
            </a:pPr>
            <a:r>
              <a:rPr lang="ru-RU" sz="1600" dirty="0" smtClean="0"/>
              <a:t>Эффективно функционируют и используются участниками трудовых отношений электронные сервисы «Онлайнинспекция.рф»</a:t>
            </a:r>
          </a:p>
          <a:p>
            <a:pPr marL="457200" indent="-457200" algn="just">
              <a:lnSpc>
                <a:spcPct val="80000"/>
              </a:lnSpc>
            </a:pPr>
            <a:r>
              <a:rPr lang="ru-RU" sz="1600" dirty="0" smtClean="0"/>
              <a:t>Реализована первая очередь создания АСУ КНД</a:t>
            </a:r>
          </a:p>
          <a:p>
            <a:pPr marL="457200" indent="-457200">
              <a:lnSpc>
                <a:spcPct val="80000"/>
              </a:lnSpc>
            </a:pPr>
            <a:endParaRPr lang="ru-RU" sz="1600" dirty="0" smtClean="0">
              <a:latin typeface="Arial" charset="0"/>
            </a:endParaRPr>
          </a:p>
        </p:txBody>
      </p:sp>
      <p:sp>
        <p:nvSpPr>
          <p:cNvPr id="16387" name="Rectangle 21"/>
          <p:cNvSpPr>
            <a:spLocks/>
          </p:cNvSpPr>
          <p:nvPr/>
        </p:nvSpPr>
        <p:spPr bwMode="auto">
          <a:xfrm>
            <a:off x="3563888" y="3789040"/>
            <a:ext cx="5580112" cy="27363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600" b="1" dirty="0">
              <a:solidFill>
                <a:srgbClr val="A96D2B"/>
              </a:solidFill>
            </a:endParaRPr>
          </a:p>
          <a:p>
            <a:pPr marL="533400" indent="-5334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A96D2B"/>
                </a:solidFill>
              </a:rPr>
              <a:t>Ограничения</a:t>
            </a:r>
          </a:p>
          <a:p>
            <a:pPr marL="533400" indent="-5334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600" b="1" dirty="0">
              <a:solidFill>
                <a:srgbClr val="A96D2B"/>
              </a:solidFill>
            </a:endParaRPr>
          </a:p>
          <a:p>
            <a:pPr marL="533400" indent="-5334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1600" dirty="0">
                <a:latin typeface="+mn-lt"/>
              </a:rPr>
              <a:t>Правовые ограничения на ведение кадровых документов в электронной </a:t>
            </a:r>
            <a:r>
              <a:rPr lang="ru-RU" sz="1600" dirty="0" smtClean="0">
                <a:latin typeface="+mn-lt"/>
              </a:rPr>
              <a:t>форме</a:t>
            </a:r>
            <a:endParaRPr lang="ru-RU" sz="1600" dirty="0">
              <a:latin typeface="+mn-lt"/>
            </a:endParaRPr>
          </a:p>
          <a:p>
            <a:pPr marL="533400" indent="-5334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1600" dirty="0" smtClean="0">
                <a:latin typeface="+mn-lt"/>
              </a:rPr>
              <a:t>Отсутствие унифицированных форматов </a:t>
            </a:r>
            <a:r>
              <a:rPr lang="ru-RU" sz="1600" dirty="0">
                <a:latin typeface="+mn-lt"/>
              </a:rPr>
              <a:t>ведения кадровых документов в электронной форме</a:t>
            </a:r>
          </a:p>
          <a:p>
            <a:pPr marL="533400" indent="-5334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1600" dirty="0" smtClean="0">
                <a:latin typeface="+mn-lt"/>
              </a:rPr>
              <a:t>Отсутствие единых требований </a:t>
            </a:r>
            <a:r>
              <a:rPr lang="ru-RU" sz="1600" dirty="0">
                <a:latin typeface="+mn-lt"/>
              </a:rPr>
              <a:t>к кадровыми корпоративным информационным системам в части взаимодействия с государственными информационными системами.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81797-3CAA-40FB-87AD-0A3F3844D79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 cstate="print"/>
          <a:srcRect l="3934" r="-1392"/>
          <a:stretch>
            <a:fillRect/>
          </a:stretch>
        </p:blipFill>
        <p:spPr bwMode="auto">
          <a:xfrm>
            <a:off x="4932363" y="0"/>
            <a:ext cx="4211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4"/>
          <p:cNvSpPr>
            <a:spLocks noChangeArrowheads="1"/>
          </p:cNvSpPr>
          <p:nvPr/>
        </p:nvSpPr>
        <p:spPr bwMode="auto">
          <a:xfrm>
            <a:off x="539552" y="0"/>
            <a:ext cx="777686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/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 defTabSz="685800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ЭЛЕКТРОННАЯ ПРОВЕРКА (АУДИТ) КАДРОВЫХ ДОКУМЕНТОВ</a:t>
            </a:r>
            <a:endParaRPr lang="en-US" sz="1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51520" y="1484784"/>
          <a:ext cx="48245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76470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24 января 2018г.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Роструд завершил электронную проверку (аудит) кадровых документов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ПАО «Сбербанк» и НАО «Юлмарт»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E8C62-F936-4382-B422-652043D4712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539552" y="0"/>
            <a:ext cx="7776864" cy="861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/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 defTabSz="6858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ПОРЯДОК И ИНФРАСТРУКТУРА ЭЛЕКТРОННОГО ВЗАИМОДЕЙСТВИЯ</a:t>
            </a:r>
          </a:p>
          <a:p>
            <a:pPr algn="ctr" defTabSz="6858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МЕЖДУ ГИТ И ПРОВЕРЯЕМЫМ ЛИЦОМ</a:t>
            </a:r>
            <a:endParaRPr lang="en-US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3744416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268760"/>
            <a:ext cx="3816424" cy="5400600"/>
          </a:xfrm>
          <a:prstGeom prst="rect">
            <a:avLst/>
          </a:prstGeom>
          <a:solidFill>
            <a:schemeClr val="bg1"/>
          </a:solidFill>
          <a:ln w="158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259632" y="90872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ГИТ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90872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Проверяемое лицо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1" name="Picture 2" descr="C:\Users\TARAKA~1\AppData\Local\Temp\man33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052736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TARAKA~1\AppData\Local\Temp\wide6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789040"/>
            <a:ext cx="678925" cy="48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27785" y="4416441"/>
            <a:ext cx="1296144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АСУ КНД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2" name="Схема 31"/>
          <p:cNvGraphicFramePr/>
          <p:nvPr/>
        </p:nvGraphicFramePr>
        <p:xfrm>
          <a:off x="467544" y="1340768"/>
          <a:ext cx="20882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3" name="Схема 32"/>
          <p:cNvGraphicFramePr/>
          <p:nvPr/>
        </p:nvGraphicFramePr>
        <p:xfrm>
          <a:off x="5436096" y="1412776"/>
          <a:ext cx="20882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9" name="Picture 2" descr="C:\Users\TARAKA~1\AppData\Local\Temp\man33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TARAKA~1\AppData\Local\Temp\wide6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652065" cy="48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TARAKA~1\AppData\Local\Temp\wide6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652065" cy="48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452321" y="4360112"/>
            <a:ext cx="1296144" cy="44203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Корпоративная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СЭД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" name="Picture 5" descr="C:\Users\TARAKA~1\AppData\Local\Temp\wide6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708920"/>
            <a:ext cx="652065" cy="48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Соединительная линия уступом 55"/>
          <p:cNvCxnSpPr>
            <a:stCxn id="34" idx="1"/>
            <a:endCxn id="35" idx="1"/>
          </p:cNvCxnSpPr>
          <p:nvPr/>
        </p:nvCxnSpPr>
        <p:spPr>
          <a:xfrm rot="10800000">
            <a:off x="2987824" y="3025453"/>
            <a:ext cx="12700" cy="1080120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27784" y="3320988"/>
            <a:ext cx="1296144" cy="44203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Система обмена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8" name="Соединительная линия уступом 57"/>
          <p:cNvCxnSpPr>
            <a:stCxn id="23" idx="1"/>
            <a:endCxn id="40" idx="1"/>
          </p:cNvCxnSpPr>
          <p:nvPr/>
        </p:nvCxnSpPr>
        <p:spPr>
          <a:xfrm rot="10800000">
            <a:off x="7884368" y="2953445"/>
            <a:ext cx="72008" cy="1080120"/>
          </a:xfrm>
          <a:prstGeom prst="bentConnector3">
            <a:avLst>
              <a:gd name="adj1" fmla="val 41746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24329" y="3193726"/>
            <a:ext cx="1224136" cy="44203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Система обмена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3995936" y="328498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3995936" y="342900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3" descr="C:\Users\TarakanovAA\AppData\Local\Microsoft\Windows\INetCache\IE\FF1XC1T0\folder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C:\Users\TarakanovAA\AppData\Local\Microsoft\Windows\INetCache\IE\FF1XC1T0\folder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3671900" y="1628801"/>
            <a:ext cx="162018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Система защищенного юридически значимого обмена электронными документами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0" name="Номер слайда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F0BF4-3EDE-40B5-A6A1-9529F4F52A4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+mj-lt"/>
                <a:ea typeface="+mj-ea"/>
                <a:cs typeface="+mj-cs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ИСТЕМНЫЙ МОНИТОРИНГ СОБЛЮДЕНИЯ ТРУДОВОГО ЗАКОНОДАТЕЛЬСТВА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692696"/>
          <a:ext cx="849694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39552" y="3356992"/>
            <a:ext cx="82296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ПРЕИМУЩЕСТВА ВНЕДРЕНИЯ «ЭЛЕКТРОННОГО НАДЗОРА»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33772" y="4077072"/>
          <a:ext cx="867645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F0BF4-3EDE-40B5-A6A1-9529F4F52A4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КОМПЛЕКСНЫЙ ПОДХОД К ВНЕДРЕНИЮ ЦИФРОВЫХ ТЕХНОЛОГИЙ В КНД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550810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5364088" y="1556792"/>
            <a:ext cx="731512" cy="27363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56176" y="1340768"/>
            <a:ext cx="2736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ОПТИМИЗАЦИЯ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ВНЕСЕНИЕ ИЗМЕНЕНИЙ В ЗАКОНОДАТЕЛЬСТВО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АВТОМАТИЗАЦИЯ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ВНЕДРЕНИЕ НОВЫХ ИНСТУМЕНТОВ НАДЗОРНОЙ ДЕЯТЕЛЬНОСТИ (система внутреннего контроля, проверочные листы,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риск-ориентированная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модель осуществления КНД и др. )</a:t>
            </a:r>
          </a:p>
          <a:p>
            <a:endParaRPr lang="ru-RU" sz="1600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4653136"/>
            <a:ext cx="91440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хема 15"/>
          <p:cNvGraphicFramePr/>
          <p:nvPr/>
        </p:nvGraphicFramePr>
        <p:xfrm>
          <a:off x="251520" y="4725144"/>
          <a:ext cx="856895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D60E3-E05B-4E71-96DE-859104D9863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60648"/>
            <a:ext cx="822960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ИНСТРУМЕНТЫ, СОЗДАВАЕМЫЕ В ЦЕЛЯХ ОБЕСПЕЧЕНИЯ ЭФФЕКТИВНОСТИ ОСУЩЕСТВЛЕНИЯ КНД В ЭЛЕКТРОННОЙ ФОРМЕ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052736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F0BF4-3EDE-40B5-A6A1-9529F4F52A4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380119" cy="584775"/>
          </a:xfrm>
        </p:spPr>
        <p:txBody>
          <a:bodyPr anchor="t">
            <a:noAutofit/>
          </a:bodyPr>
          <a:lstStyle/>
          <a:p>
            <a:pPr marL="623888" lvl="0" defTabSz="533400">
              <a:lnSpc>
                <a:spcPct val="90000"/>
              </a:lnSpc>
              <a:spcAft>
                <a:spcPct val="3500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</a:rPr>
              <a:t>АВТОМАТИЗИРОВАННАЯ СИСТЕМА УПРАВЛЕНИЯ КОНТРОЛЬНО-НАДЗОРНОЙ ДЕЯТЕЛЬНОСТЬЮ (АСУ КНД)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897508" y="3712189"/>
            <a:ext cx="3793029" cy="20210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21379" y="2060848"/>
            <a:ext cx="4355676" cy="1427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ПОДСИСТЕМА ИНФОРМАЦИОННО-АНАЛИТИЧЕСКОГО ОБЕСПЕЧЕНИЯ КНД</a:t>
            </a:r>
            <a:endParaRPr lang="ru-RU" sz="800" b="1" dirty="0" smtClean="0">
              <a:solidFill>
                <a:prstClr val="white"/>
              </a:solidFill>
            </a:endParaRPr>
          </a:p>
          <a:p>
            <a:pPr algn="ctr"/>
            <a:endParaRPr lang="en-US" sz="1000" dirty="0" smtClean="0">
              <a:solidFill>
                <a:prstClr val="white"/>
              </a:solidFill>
            </a:endParaRPr>
          </a:p>
          <a:p>
            <a:pPr algn="ctr"/>
            <a:endParaRPr lang="en-US" sz="1000" dirty="0">
              <a:solidFill>
                <a:prstClr val="white"/>
              </a:solidFill>
            </a:endParaRPr>
          </a:p>
          <a:p>
            <a:pPr algn="ctr"/>
            <a:endParaRPr lang="ru-RU" sz="1000" dirty="0" smtClean="0">
              <a:solidFill>
                <a:prstClr val="white"/>
              </a:solidFill>
            </a:endParaRPr>
          </a:p>
          <a:p>
            <a:pPr algn="ctr"/>
            <a:endParaRPr lang="ru-RU" sz="1000" dirty="0" smtClean="0">
              <a:solidFill>
                <a:prstClr val="white"/>
              </a:solidFill>
            </a:endParaRPr>
          </a:p>
          <a:p>
            <a:pPr algn="ctr"/>
            <a:endParaRPr lang="ru-RU" sz="1000" dirty="0" smtClean="0">
              <a:solidFill>
                <a:prstClr val="white"/>
              </a:solidFill>
            </a:endParaRPr>
          </a:p>
          <a:p>
            <a:pPr algn="ctr"/>
            <a:endParaRPr lang="ru-RU" sz="1000" dirty="0" smtClean="0">
              <a:solidFill>
                <a:prstClr val="white"/>
              </a:solidFill>
            </a:endParaRPr>
          </a:p>
          <a:p>
            <a:pPr algn="ctr"/>
            <a:endParaRPr lang="ru-RU" sz="1000" dirty="0" smtClean="0">
              <a:solidFill>
                <a:prstClr val="white"/>
              </a:solidFill>
            </a:endParaRPr>
          </a:p>
          <a:p>
            <a:pPr algn="ctr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097549" y="2297784"/>
            <a:ext cx="1407785" cy="771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Аналитические модули и базы знаний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47389" y="2297784"/>
            <a:ext cx="1407785" cy="771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Модуль информационного и справочного обеспечения 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37325" y="2602654"/>
            <a:ext cx="1344009" cy="802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ПОДСИСТЕМА </a:t>
            </a:r>
            <a:r>
              <a:rPr lang="ru-RU" sz="8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МЕЖВЕДОМСТВЕННОГО ЭЛЕКТРОННОГО ВЗАИМОДЕЙСТВИЯ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929586" y="1714488"/>
            <a:ext cx="1087661" cy="12091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spc="3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ФОИВ </a:t>
            </a:r>
          </a:p>
          <a:p>
            <a:pPr algn="ctr"/>
            <a:endParaRPr lang="ru-RU" sz="1000" b="1" spc="300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000" b="1" spc="3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1000" b="1" spc="30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000" b="1" spc="300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000" b="1" spc="3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ФОНДЫ</a:t>
            </a:r>
            <a:endParaRPr lang="ru-RU" sz="1000" spc="300" dirty="0">
              <a:solidFill>
                <a:prstClr val="black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77547" y="3794427"/>
            <a:ext cx="982763" cy="157750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800" dirty="0">
                <a:solidFill>
                  <a:prstClr val="white"/>
                </a:solidFill>
                <a:latin typeface="Georgia" pitchFamily="18" charset="0"/>
              </a:rPr>
              <a:t>Подсистема КПЭ </a:t>
            </a:r>
            <a:r>
              <a:rPr lang="ru-RU" sz="800" dirty="0" smtClean="0">
                <a:solidFill>
                  <a:prstClr val="white"/>
                </a:solidFill>
                <a:latin typeface="Georgia" pitchFamily="18" charset="0"/>
              </a:rPr>
              <a:t>(</a:t>
            </a:r>
            <a:r>
              <a:rPr lang="ru-RU" sz="800" dirty="0">
                <a:solidFill>
                  <a:prstClr val="white"/>
                </a:solidFill>
                <a:latin typeface="Georgia" pitchFamily="18" charset="0"/>
              </a:rPr>
              <a:t>планирование целевых показателей, достижение показателей, контроль </a:t>
            </a:r>
            <a:r>
              <a:rPr lang="ru-RU" sz="800" dirty="0" smtClean="0">
                <a:solidFill>
                  <a:prstClr val="white"/>
                </a:solidFill>
                <a:latin typeface="Georgia" pitchFamily="18" charset="0"/>
              </a:rPr>
              <a:t>отклонений для инспекции в целом и для инспекторов)</a:t>
            </a:r>
            <a:endParaRPr lang="ru-RU" sz="8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440992" y="3811896"/>
            <a:ext cx="1505239" cy="5119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900" b="1" dirty="0" smtClean="0">
                <a:solidFill>
                  <a:prstClr val="white"/>
                </a:solidFill>
              </a:rPr>
              <a:t>Ситуационный </a:t>
            </a:r>
          </a:p>
          <a:p>
            <a:pPr algn="ctr" rtl="1"/>
            <a:r>
              <a:rPr lang="ru-RU" sz="900" b="1" dirty="0" smtClean="0">
                <a:solidFill>
                  <a:prstClr val="white"/>
                </a:solidFill>
              </a:rPr>
              <a:t>центр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440991" y="4739778"/>
            <a:ext cx="1505239" cy="5728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900" b="1" dirty="0" smtClean="0">
                <a:solidFill>
                  <a:prstClr val="white"/>
                </a:solidFill>
              </a:rPr>
              <a:t>Личные кабинет руководителя  РОСТРУДА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64078" y="2297147"/>
            <a:ext cx="1407785" cy="771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>
                <a:solidFill>
                  <a:prstClr val="black"/>
                </a:solidFill>
              </a:rPr>
              <a:t>Модуль формирования электронных паспортов инспекций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06116" y="5690769"/>
            <a:ext cx="982764" cy="5728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800" dirty="0" smtClean="0">
                <a:solidFill>
                  <a:prstClr val="white"/>
                </a:solidFill>
                <a:latin typeface="Georgia" pitchFamily="18" charset="0"/>
              </a:rPr>
              <a:t>Личные кабинеты руководителей</a:t>
            </a:r>
            <a:endParaRPr lang="ru-RU" sz="8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370879" y="5717064"/>
            <a:ext cx="982764" cy="5728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800" dirty="0" smtClean="0">
                <a:solidFill>
                  <a:prstClr val="white"/>
                </a:solidFill>
                <a:latin typeface="Georgia" pitchFamily="18" charset="0"/>
              </a:rPr>
              <a:t>Личные кабинеты руководителей</a:t>
            </a:r>
            <a:endParaRPr lang="ru-RU" sz="8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920910" y="5664474"/>
            <a:ext cx="982764" cy="5728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800" dirty="0" smtClean="0">
                <a:solidFill>
                  <a:prstClr val="white"/>
                </a:solidFill>
                <a:latin typeface="Georgia" pitchFamily="18" charset="0"/>
              </a:rPr>
              <a:t>Личные кабинеты руководителей</a:t>
            </a:r>
            <a:endParaRPr lang="ru-RU" sz="8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485674" y="5690769"/>
            <a:ext cx="982764" cy="572877"/>
          </a:xfrm>
          <a:prstGeom prst="roundRect">
            <a:avLst/>
          </a:prstGeom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800" dirty="0" smtClean="0">
                <a:solidFill>
                  <a:prstClr val="white"/>
                </a:solidFill>
                <a:latin typeface="Georgia" pitchFamily="18" charset="0"/>
              </a:rPr>
              <a:t>Личные кабинеты руководителей</a:t>
            </a:r>
            <a:endParaRPr lang="ru-RU" sz="8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29596" y="5604307"/>
            <a:ext cx="982764" cy="5728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900" b="1" dirty="0" smtClean="0">
                <a:solidFill>
                  <a:prstClr val="white"/>
                </a:solidFill>
              </a:rPr>
              <a:t>Личные кабинеты инспекторов ГИТ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594360" y="5630602"/>
            <a:ext cx="982764" cy="57287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800" b="1" dirty="0" smtClean="0">
                <a:solidFill>
                  <a:prstClr val="white"/>
                </a:solidFill>
              </a:rPr>
              <a:t>Личные кабинеты руководителей ГИТ</a:t>
            </a:r>
            <a:endParaRPr lang="ru-RU" sz="800" b="1" dirty="0">
              <a:solidFill>
                <a:prstClr val="white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473820" y="5890745"/>
            <a:ext cx="3794152" cy="706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ПОДСИСТЕМА УПРАВЛЕНИЯ  МАТЕРИАЛЬНЫМ И РЕСУРСНЫМ ОБЕСПЕЧЕНИЕМ </a:t>
            </a:r>
            <a:endParaRPr lang="ru-RU" sz="1000" dirty="0">
              <a:solidFill>
                <a:prstClr val="white"/>
              </a:solidFill>
            </a:endParaRPr>
          </a:p>
          <a:p>
            <a:pPr algn="ctr"/>
            <a:endParaRPr lang="ru-RU" sz="1000" dirty="0" smtClean="0">
              <a:solidFill>
                <a:prstClr val="white"/>
              </a:solidFill>
            </a:endParaRPr>
          </a:p>
          <a:p>
            <a:pPr algn="ctr"/>
            <a:endParaRPr lang="ru-RU" sz="1000" dirty="0">
              <a:solidFill>
                <a:prstClr val="white"/>
              </a:solidFill>
            </a:endParaRPr>
          </a:p>
          <a:p>
            <a:pPr algn="ctr"/>
            <a:endParaRPr lang="ru-RU" sz="1000" dirty="0" smtClean="0">
              <a:solidFill>
                <a:prstClr val="white"/>
              </a:solidFill>
            </a:endParaRPr>
          </a:p>
          <a:p>
            <a:pPr algn="ctr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619672" y="6003501"/>
            <a:ext cx="1130296" cy="5573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800" b="1" dirty="0" smtClean="0">
                <a:solidFill>
                  <a:prstClr val="black"/>
                </a:solidFill>
              </a:rPr>
              <a:t>Модуль управления персоналом</a:t>
            </a:r>
            <a:endParaRPr lang="ru-RU" sz="800" b="1" dirty="0">
              <a:solidFill>
                <a:prstClr val="black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845514" y="6003501"/>
            <a:ext cx="1128590" cy="5573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80000"/>
              </a:lnSpc>
            </a:pPr>
            <a:r>
              <a:rPr lang="ru-RU" sz="800" b="1" dirty="0" smtClean="0">
                <a:solidFill>
                  <a:prstClr val="black"/>
                </a:solidFill>
              </a:rPr>
              <a:t> Модуль управления </a:t>
            </a:r>
            <a:r>
              <a:rPr lang="ru-RU" sz="800" b="1" dirty="0" err="1" smtClean="0">
                <a:solidFill>
                  <a:prstClr val="black"/>
                </a:solidFill>
              </a:rPr>
              <a:t>бюджетированием</a:t>
            </a:r>
            <a:endParaRPr lang="ru-RU" sz="800" b="1" dirty="0">
              <a:solidFill>
                <a:prstClr val="black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60757" y="6009071"/>
            <a:ext cx="1068939" cy="5573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80000"/>
              </a:lnSpc>
            </a:pPr>
            <a:r>
              <a:rPr lang="ru-RU" sz="800" b="1" dirty="0" smtClean="0">
                <a:solidFill>
                  <a:prstClr val="black"/>
                </a:solidFill>
              </a:rPr>
              <a:t>Модуль управления материальными ресурсами</a:t>
            </a:r>
            <a:endParaRPr lang="ru-RU" sz="800" b="1" dirty="0">
              <a:solidFill>
                <a:prstClr val="black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78223" y="3448075"/>
            <a:ext cx="1308774" cy="2231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prstClr val="white"/>
                </a:solidFill>
              </a:rPr>
              <a:t>ПОДСИСТЕМА </a:t>
            </a:r>
          </a:p>
          <a:p>
            <a:pPr algn="ctr"/>
            <a:r>
              <a:rPr lang="ru-RU" sz="800" dirty="0" smtClean="0">
                <a:solidFill>
                  <a:prstClr val="white"/>
                </a:solidFill>
              </a:rPr>
              <a:t>ИНТЕЛЛЕКТУАЛЬНОГО РИСК-</a:t>
            </a:r>
            <a:r>
              <a:rPr lang="ru-RU" sz="800" dirty="0">
                <a:solidFill>
                  <a:prstClr val="white"/>
                </a:solidFill>
              </a:rPr>
              <a:t>О</a:t>
            </a:r>
            <a:r>
              <a:rPr lang="ru-RU" sz="800" dirty="0" smtClean="0">
                <a:solidFill>
                  <a:prstClr val="white"/>
                </a:solidFill>
              </a:rPr>
              <a:t>РИЕНТИРОВАННОГО</a:t>
            </a:r>
            <a:r>
              <a:rPr lang="en-US" sz="800" dirty="0" smtClean="0">
                <a:solidFill>
                  <a:prstClr val="white"/>
                </a:solidFill>
              </a:rPr>
              <a:t> </a:t>
            </a:r>
            <a:r>
              <a:rPr lang="ru-RU" sz="800" dirty="0" smtClean="0">
                <a:solidFill>
                  <a:prstClr val="white"/>
                </a:solidFill>
              </a:rPr>
              <a:t> ПЛАНИРОВАНИЯ КНД</a:t>
            </a:r>
            <a:endParaRPr lang="ru-RU" sz="800" dirty="0">
              <a:solidFill>
                <a:prstClr val="white"/>
              </a:solidFill>
            </a:endParaRPr>
          </a:p>
          <a:p>
            <a:pPr algn="ctr"/>
            <a:endParaRPr lang="ru-RU" sz="800" dirty="0" smtClean="0">
              <a:solidFill>
                <a:prstClr val="white"/>
              </a:solidFill>
            </a:endParaRPr>
          </a:p>
          <a:p>
            <a:pPr algn="ctr"/>
            <a:endParaRPr lang="ru-RU" sz="800" dirty="0">
              <a:solidFill>
                <a:prstClr val="white"/>
              </a:solidFill>
            </a:endParaRPr>
          </a:p>
          <a:p>
            <a:pPr algn="ctr"/>
            <a:endParaRPr lang="ru-RU" sz="800" dirty="0" smtClean="0">
              <a:solidFill>
                <a:prstClr val="white"/>
              </a:solidFill>
            </a:endParaRPr>
          </a:p>
          <a:p>
            <a:pPr algn="ctr"/>
            <a:endParaRPr lang="ru-RU" sz="800" dirty="0">
              <a:solidFill>
                <a:prstClr val="white"/>
              </a:solidFill>
            </a:endParaRPr>
          </a:p>
          <a:p>
            <a:pPr algn="ctr"/>
            <a:endParaRPr lang="ru-RU" sz="800" dirty="0" smtClean="0">
              <a:solidFill>
                <a:prstClr val="white"/>
              </a:solidFill>
            </a:endParaRPr>
          </a:p>
          <a:p>
            <a:pPr algn="ctr"/>
            <a:endParaRPr lang="ru-RU" sz="800" dirty="0">
              <a:solidFill>
                <a:prstClr val="white"/>
              </a:solidFill>
            </a:endParaRPr>
          </a:p>
          <a:p>
            <a:pPr algn="ctr"/>
            <a:endParaRPr lang="ru-RU" sz="800" dirty="0" smtClean="0">
              <a:solidFill>
                <a:prstClr val="white"/>
              </a:solidFill>
            </a:endParaRPr>
          </a:p>
          <a:p>
            <a:pPr algn="ctr"/>
            <a:endParaRPr lang="ru-RU" sz="800" dirty="0">
              <a:solidFill>
                <a:prstClr val="white"/>
              </a:solidFill>
            </a:endParaRPr>
          </a:p>
          <a:p>
            <a:pPr algn="ctr"/>
            <a:endParaRPr lang="ru-RU" sz="800" dirty="0" smtClean="0">
              <a:solidFill>
                <a:prstClr val="white"/>
              </a:solidFill>
            </a:endParaRPr>
          </a:p>
          <a:p>
            <a:pPr algn="ctr"/>
            <a:endParaRPr lang="ru-RU" sz="800" dirty="0">
              <a:solidFill>
                <a:prstClr val="white"/>
              </a:solidFill>
            </a:endParaRPr>
          </a:p>
          <a:p>
            <a:pPr algn="ctr"/>
            <a:endParaRPr lang="ru-RU" sz="800" dirty="0" smtClean="0">
              <a:solidFill>
                <a:prstClr val="white"/>
              </a:solidFill>
            </a:endParaRPr>
          </a:p>
          <a:p>
            <a:pPr algn="ctr"/>
            <a:endParaRPr lang="ru-RU" sz="800" dirty="0">
              <a:solidFill>
                <a:prstClr val="white"/>
              </a:solidFill>
            </a:endParaRPr>
          </a:p>
          <a:p>
            <a:pPr algn="ctr"/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17830" y="4122877"/>
            <a:ext cx="1229560" cy="6373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Модуль долгосрочного планирования КНД 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17830" y="4919159"/>
            <a:ext cx="1229560" cy="6373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Модуль текущего планирования КНД 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1686996" y="4516373"/>
            <a:ext cx="210512" cy="668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177546" y="3811896"/>
            <a:ext cx="982763" cy="157750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800" b="1" dirty="0">
                <a:solidFill>
                  <a:prstClr val="white"/>
                </a:solidFill>
              </a:rPr>
              <a:t>Подсистема КПЭ </a:t>
            </a:r>
            <a:r>
              <a:rPr lang="ru-RU" sz="800" b="1" dirty="0" smtClean="0">
                <a:solidFill>
                  <a:prstClr val="white"/>
                </a:solidFill>
              </a:rPr>
              <a:t>(</a:t>
            </a:r>
            <a:r>
              <a:rPr lang="ru-RU" sz="800" b="1" dirty="0">
                <a:solidFill>
                  <a:prstClr val="white"/>
                </a:solidFill>
              </a:rPr>
              <a:t>планирование целевых показателей, достижение показателей, контроль </a:t>
            </a:r>
            <a:r>
              <a:rPr lang="ru-RU" sz="800" b="1" dirty="0" smtClean="0">
                <a:solidFill>
                  <a:prstClr val="white"/>
                </a:solidFill>
              </a:rPr>
              <a:t>отклонений для инспекции в целом и для инспекторов)</a:t>
            </a:r>
            <a:endParaRPr lang="ru-RU" sz="800" b="1" dirty="0">
              <a:solidFill>
                <a:prstClr val="white"/>
              </a:solidFill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5690537" y="4479166"/>
            <a:ext cx="487009" cy="391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7160309" y="4048278"/>
            <a:ext cx="280684" cy="391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Двойная стрелка вверх/вниз 55"/>
          <p:cNvSpPr/>
          <p:nvPr/>
        </p:nvSpPr>
        <p:spPr>
          <a:xfrm>
            <a:off x="3800275" y="3488795"/>
            <a:ext cx="45719" cy="250166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Двойная стрелка влево/вправо 56"/>
          <p:cNvSpPr/>
          <p:nvPr/>
        </p:nvSpPr>
        <p:spPr>
          <a:xfrm>
            <a:off x="5991525" y="3003665"/>
            <a:ext cx="245800" cy="3917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Двойная стрелка влево/вправо 57"/>
          <p:cNvSpPr/>
          <p:nvPr/>
        </p:nvSpPr>
        <p:spPr>
          <a:xfrm>
            <a:off x="7599775" y="2746614"/>
            <a:ext cx="311783" cy="45719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Стрелка вверх 58"/>
          <p:cNvSpPr/>
          <p:nvPr/>
        </p:nvSpPr>
        <p:spPr>
          <a:xfrm>
            <a:off x="3792855" y="5766555"/>
            <a:ext cx="45719" cy="11071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Стрелка вниз 59"/>
          <p:cNvSpPr/>
          <p:nvPr/>
        </p:nvSpPr>
        <p:spPr>
          <a:xfrm>
            <a:off x="6388431" y="5395930"/>
            <a:ext cx="45719" cy="2346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Стрелка вниз 60"/>
          <p:cNvSpPr/>
          <p:nvPr/>
        </p:nvSpPr>
        <p:spPr>
          <a:xfrm flipH="1">
            <a:off x="6968647" y="5389403"/>
            <a:ext cx="44553" cy="304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Двойная стрелка влево/вправо 61"/>
          <p:cNvSpPr/>
          <p:nvPr/>
        </p:nvSpPr>
        <p:spPr>
          <a:xfrm>
            <a:off x="7152883" y="4974401"/>
            <a:ext cx="315565" cy="3917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Стрелка вверх 62"/>
          <p:cNvSpPr/>
          <p:nvPr/>
        </p:nvSpPr>
        <p:spPr>
          <a:xfrm>
            <a:off x="5823967" y="3453029"/>
            <a:ext cx="45719" cy="68392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5832559" y="4143484"/>
            <a:ext cx="315285" cy="391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Стрелка вверх 68"/>
          <p:cNvSpPr/>
          <p:nvPr/>
        </p:nvSpPr>
        <p:spPr>
          <a:xfrm>
            <a:off x="272444" y="2924976"/>
            <a:ext cx="22276" cy="3207585"/>
          </a:xfrm>
          <a:custGeom>
            <a:avLst/>
            <a:gdLst>
              <a:gd name="connsiteX0" fmla="*/ 0 w 44552"/>
              <a:gd name="connsiteY0" fmla="*/ 22276 h 3229861"/>
              <a:gd name="connsiteX1" fmla="*/ 22276 w 44552"/>
              <a:gd name="connsiteY1" fmla="*/ 0 h 3229861"/>
              <a:gd name="connsiteX2" fmla="*/ 44552 w 44552"/>
              <a:gd name="connsiteY2" fmla="*/ 22276 h 3229861"/>
              <a:gd name="connsiteX3" fmla="*/ 33414 w 44552"/>
              <a:gd name="connsiteY3" fmla="*/ 22276 h 3229861"/>
              <a:gd name="connsiteX4" fmla="*/ 33414 w 44552"/>
              <a:gd name="connsiteY4" fmla="*/ 3229861 h 3229861"/>
              <a:gd name="connsiteX5" fmla="*/ 11138 w 44552"/>
              <a:gd name="connsiteY5" fmla="*/ 3229861 h 3229861"/>
              <a:gd name="connsiteX6" fmla="*/ 11138 w 44552"/>
              <a:gd name="connsiteY6" fmla="*/ 22276 h 3229861"/>
              <a:gd name="connsiteX7" fmla="*/ 0 w 44552"/>
              <a:gd name="connsiteY7" fmla="*/ 22276 h 3229861"/>
              <a:gd name="connsiteX0" fmla="*/ 0 w 33414"/>
              <a:gd name="connsiteY0" fmla="*/ 22276 h 3229861"/>
              <a:gd name="connsiteX1" fmla="*/ 22276 w 33414"/>
              <a:gd name="connsiteY1" fmla="*/ 0 h 3229861"/>
              <a:gd name="connsiteX2" fmla="*/ 33414 w 33414"/>
              <a:gd name="connsiteY2" fmla="*/ 22276 h 3229861"/>
              <a:gd name="connsiteX3" fmla="*/ 33414 w 33414"/>
              <a:gd name="connsiteY3" fmla="*/ 3229861 h 3229861"/>
              <a:gd name="connsiteX4" fmla="*/ 11138 w 33414"/>
              <a:gd name="connsiteY4" fmla="*/ 3229861 h 3229861"/>
              <a:gd name="connsiteX5" fmla="*/ 11138 w 33414"/>
              <a:gd name="connsiteY5" fmla="*/ 22276 h 3229861"/>
              <a:gd name="connsiteX6" fmla="*/ 0 w 33414"/>
              <a:gd name="connsiteY6" fmla="*/ 22276 h 3229861"/>
              <a:gd name="connsiteX0" fmla="*/ 0 w 22276"/>
              <a:gd name="connsiteY0" fmla="*/ 22276 h 3229861"/>
              <a:gd name="connsiteX1" fmla="*/ 11138 w 22276"/>
              <a:gd name="connsiteY1" fmla="*/ 0 h 3229861"/>
              <a:gd name="connsiteX2" fmla="*/ 22276 w 22276"/>
              <a:gd name="connsiteY2" fmla="*/ 22276 h 3229861"/>
              <a:gd name="connsiteX3" fmla="*/ 22276 w 22276"/>
              <a:gd name="connsiteY3" fmla="*/ 3229861 h 3229861"/>
              <a:gd name="connsiteX4" fmla="*/ 0 w 22276"/>
              <a:gd name="connsiteY4" fmla="*/ 3229861 h 3229861"/>
              <a:gd name="connsiteX5" fmla="*/ 0 w 22276"/>
              <a:gd name="connsiteY5" fmla="*/ 22276 h 3229861"/>
              <a:gd name="connsiteX0" fmla="*/ 0 w 22276"/>
              <a:gd name="connsiteY0" fmla="*/ 0 h 3207585"/>
              <a:gd name="connsiteX1" fmla="*/ 22276 w 22276"/>
              <a:gd name="connsiteY1" fmla="*/ 0 h 3207585"/>
              <a:gd name="connsiteX2" fmla="*/ 22276 w 22276"/>
              <a:gd name="connsiteY2" fmla="*/ 3207585 h 3207585"/>
              <a:gd name="connsiteX3" fmla="*/ 0 w 22276"/>
              <a:gd name="connsiteY3" fmla="*/ 3207585 h 3207585"/>
              <a:gd name="connsiteX4" fmla="*/ 0 w 22276"/>
              <a:gd name="connsiteY4" fmla="*/ 0 h 320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6" h="3207585">
                <a:moveTo>
                  <a:pt x="0" y="0"/>
                </a:moveTo>
                <a:lnTo>
                  <a:pt x="22276" y="0"/>
                </a:lnTo>
                <a:lnTo>
                  <a:pt x="22276" y="3207585"/>
                </a:lnTo>
                <a:lnTo>
                  <a:pt x="0" y="320758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270062" y="2902700"/>
            <a:ext cx="1343892" cy="391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Стрелка вверх 66"/>
          <p:cNvSpPr/>
          <p:nvPr/>
        </p:nvSpPr>
        <p:spPr>
          <a:xfrm>
            <a:off x="988057" y="5693434"/>
            <a:ext cx="44552" cy="41954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Стрелка вправо 67"/>
          <p:cNvSpPr/>
          <p:nvPr/>
        </p:nvSpPr>
        <p:spPr>
          <a:xfrm>
            <a:off x="1010333" y="3146530"/>
            <a:ext cx="603621" cy="391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Стрелка вниз 68"/>
          <p:cNvSpPr/>
          <p:nvPr/>
        </p:nvSpPr>
        <p:spPr>
          <a:xfrm>
            <a:off x="997314" y="3165250"/>
            <a:ext cx="44552" cy="28777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051720" y="4125624"/>
            <a:ext cx="3486433" cy="245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dirty="0" smtClean="0">
                <a:solidFill>
                  <a:prstClr val="black"/>
                </a:solidFill>
                <a:latin typeface="Georgia" pitchFamily="18" charset="0"/>
              </a:rPr>
              <a:t>Модуль управления основными процессами КНД</a:t>
            </a:r>
            <a:endParaRPr lang="ru-RU" sz="1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051720" y="4456100"/>
            <a:ext cx="3486433" cy="347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Модуль управления процессами  </a:t>
            </a:r>
            <a:r>
              <a:rPr lang="ru-RU" sz="1000" b="1" dirty="0">
                <a:solidFill>
                  <a:prstClr val="black"/>
                </a:solidFill>
              </a:rPr>
              <a:t>досудебного </a:t>
            </a:r>
            <a:r>
              <a:rPr lang="ru-RU" sz="1000" b="1" dirty="0" smtClean="0">
                <a:solidFill>
                  <a:prstClr val="black"/>
                </a:solidFill>
              </a:rPr>
              <a:t>обжалования и ведения административных дел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051720" y="4937386"/>
            <a:ext cx="3486433" cy="273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Модуль виртуализации и кэширования процессов КНД 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051720" y="5345166"/>
            <a:ext cx="3486433" cy="301770"/>
          </a:xfrm>
          <a:prstGeom prst="roundRect">
            <a:avLst/>
          </a:prstGeom>
          <a:solidFill>
            <a:srgbClr val="D2B8C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Модуль управления  качеством технологических  процессов КНД 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63407" y="1628800"/>
            <a:ext cx="1148736" cy="1148842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 КЛИЕНТООРИЕНТИРОВАННЫХ ИНТЕРАКТИВНЫХ СЕРВИСОВ ДЛЯ РАБОТНИКА И РАБОТОДАТЕЛЯ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5" name="Двойная стрелка влево/вправо 74"/>
          <p:cNvSpPr/>
          <p:nvPr/>
        </p:nvSpPr>
        <p:spPr>
          <a:xfrm>
            <a:off x="1321870" y="2602655"/>
            <a:ext cx="303899" cy="46930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852013" y="3152059"/>
            <a:ext cx="3973122" cy="2857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Система электронного документооборота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897508" y="3681606"/>
            <a:ext cx="3793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ПОДСИСТЕМА УПРАВЛЕНИЯ ПРОЦЕССАМИ КНД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78" name="Стрелка вправо 77"/>
          <p:cNvSpPr/>
          <p:nvPr/>
        </p:nvSpPr>
        <p:spPr>
          <a:xfrm>
            <a:off x="283584" y="6112976"/>
            <a:ext cx="119023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107927" y="4087449"/>
            <a:ext cx="3486433" cy="245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dirty="0" smtClean="0">
                <a:solidFill>
                  <a:prstClr val="black"/>
                </a:solidFill>
                <a:latin typeface="Georgia" pitchFamily="18" charset="0"/>
              </a:rPr>
              <a:t>Модуль управления основными процессами КНД</a:t>
            </a:r>
            <a:endParaRPr lang="ru-RU" sz="1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168636" y="4040548"/>
            <a:ext cx="3486433" cy="245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ru-RU" sz="1000" b="1" dirty="0" smtClean="0">
                <a:solidFill>
                  <a:prstClr val="black"/>
                </a:solidFill>
              </a:rPr>
              <a:t>Модули управления основными процессами КНД</a:t>
            </a:r>
            <a:endParaRPr lang="ru-RU" sz="1000" b="1" dirty="0">
              <a:solidFill>
                <a:prstClr val="black"/>
              </a:solidFill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>
            <a:off x="1950619" y="1554470"/>
            <a:ext cx="508" cy="2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Номер слайда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D60E3-E05B-4E71-96DE-859104D9863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1286</Words>
  <Application>Microsoft Office PowerPoint</Application>
  <PresentationFormat>Экран (4:3)</PresentationFormat>
  <Paragraphs>253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ПРЕДПОСЫЛКИ ВНЕДРЕНИЯ  ЦИФРОВЫХ ТЕХНОЛОГИЙ В КНД  И ДЕЙСТВУЮЩИЕ ОГРАНИЧЕНИЯ</vt:lpstr>
      <vt:lpstr>Слайд 4</vt:lpstr>
      <vt:lpstr>Слайд 5</vt:lpstr>
      <vt:lpstr>Слайд 6</vt:lpstr>
      <vt:lpstr>КОМПЛЕКСНЫЙ ПОДХОД К ВНЕДРЕНИЮ ЦИФРОВЫХ ТЕХНОЛОГИЙ В КНД  </vt:lpstr>
      <vt:lpstr>Слайд 8</vt:lpstr>
      <vt:lpstr>АВТОМАТИЗИРОВАННАЯ СИСТЕМА УПРАВЛЕНИЯ КОНТРОЛЬНО-НАДЗОРНОЙ ДЕЯТЕЛЬНОСТЬЮ (АСУ КНД)</vt:lpstr>
      <vt:lpstr>Слайд 10</vt:lpstr>
      <vt:lpstr>Слайд 11</vt:lpstr>
      <vt:lpstr>Слайд 12</vt:lpstr>
      <vt:lpstr>Слайд 13</vt:lpstr>
      <vt:lpstr>«ЛИЧНЫЙ КАБИНЕТ» РАБОТОДАТЕЛЯ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175</cp:revision>
  <cp:lastPrinted>2018-01-10T13:29:40Z</cp:lastPrinted>
  <dcterms:created xsi:type="dcterms:W3CDTF">2017-11-26T15:52:52Z</dcterms:created>
  <dcterms:modified xsi:type="dcterms:W3CDTF">2018-01-25T07:36:47Z</dcterms:modified>
</cp:coreProperties>
</file>